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7" r:id="rId2"/>
    <p:sldId id="268" r:id="rId3"/>
    <p:sldId id="269" r:id="rId4"/>
    <p:sldId id="273" r:id="rId5"/>
    <p:sldId id="270" r:id="rId6"/>
    <p:sldId id="271" r:id="rId7"/>
    <p:sldId id="272" r:id="rId8"/>
    <p:sldId id="275" r:id="rId9"/>
    <p:sldId id="258" r:id="rId10"/>
    <p:sldId id="259" r:id="rId11"/>
    <p:sldId id="260" r:id="rId12"/>
    <p:sldId id="261" r:id="rId13"/>
    <p:sldId id="262" r:id="rId14"/>
    <p:sldId id="263" r:id="rId15"/>
    <p:sldId id="276" r:id="rId16"/>
    <p:sldId id="277" r:id="rId17"/>
    <p:sldId id="278" r:id="rId18"/>
  </p:sldIdLst>
  <p:sldSz cx="12192000" cy="6858000"/>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7651" autoAdjust="0"/>
    <p:restoredTop sz="94660"/>
  </p:normalViewPr>
  <p:slideViewPr>
    <p:cSldViewPr snapToGrid="0">
      <p:cViewPr varScale="1">
        <p:scale>
          <a:sx n="94" d="100"/>
          <a:sy n="94" d="100"/>
        </p:scale>
        <p:origin x="-288" y="-96"/>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4F2D4CBA-27B4-40BB-B4BF-DBA21750A2B2}" type="datetimeFigureOut">
              <a:rPr lang="fa-IR" smtClean="0"/>
              <a:pPr/>
              <a:t>1442/03/12</a:t>
            </a:fld>
            <a:endParaRPr lang="fa-I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6" name="Footer Placeholder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F24B535-8673-4B96-856E-C7A988226A45}" type="slidenum">
              <a:rPr lang="fa-IR" smtClean="0"/>
              <a:pPr/>
              <a:t>‹#›</a:t>
            </a:fld>
            <a:endParaRPr lang="fa-IR"/>
          </a:p>
        </p:txBody>
      </p:sp>
    </p:spTree>
    <p:extLst>
      <p:ext uri="{BB962C8B-B14F-4D97-AF65-F5344CB8AC3E}">
        <p14:creationId xmlns:p14="http://schemas.microsoft.com/office/powerpoint/2010/main" xmlns="" val="584383908"/>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1</a:t>
            </a:fld>
            <a:endParaRPr lang="cs-CZ"/>
          </a:p>
        </p:txBody>
      </p:sp>
    </p:spTree>
    <p:extLst>
      <p:ext uri="{BB962C8B-B14F-4D97-AF65-F5344CB8AC3E}">
        <p14:creationId xmlns:p14="http://schemas.microsoft.com/office/powerpoint/2010/main" xmlns="" val="498718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10</a:t>
            </a:fld>
            <a:endParaRPr lang="cs-CZ"/>
          </a:p>
        </p:txBody>
      </p:sp>
    </p:spTree>
    <p:extLst>
      <p:ext uri="{BB962C8B-B14F-4D97-AF65-F5344CB8AC3E}">
        <p14:creationId xmlns:p14="http://schemas.microsoft.com/office/powerpoint/2010/main" xmlns="" val="2829090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12</a:t>
            </a:fld>
            <a:endParaRPr lang="cs-CZ"/>
          </a:p>
        </p:txBody>
      </p:sp>
    </p:spTree>
    <p:extLst>
      <p:ext uri="{BB962C8B-B14F-4D97-AF65-F5344CB8AC3E}">
        <p14:creationId xmlns:p14="http://schemas.microsoft.com/office/powerpoint/2010/main" xmlns="" val="125041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14</a:t>
            </a:fld>
            <a:endParaRPr lang="cs-CZ"/>
          </a:p>
        </p:txBody>
      </p:sp>
    </p:spTree>
    <p:extLst>
      <p:ext uri="{BB962C8B-B14F-4D97-AF65-F5344CB8AC3E}">
        <p14:creationId xmlns:p14="http://schemas.microsoft.com/office/powerpoint/2010/main" xmlns="" val="902967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15</a:t>
            </a:fld>
            <a:endParaRPr lang="cs-CZ"/>
          </a:p>
        </p:txBody>
      </p:sp>
    </p:spTree>
    <p:extLst>
      <p:ext uri="{BB962C8B-B14F-4D97-AF65-F5344CB8AC3E}">
        <p14:creationId xmlns:p14="http://schemas.microsoft.com/office/powerpoint/2010/main" xmlns="" val="11880319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2</a:t>
            </a:fld>
            <a:endParaRPr lang="cs-CZ"/>
          </a:p>
        </p:txBody>
      </p:sp>
    </p:spTree>
    <p:extLst>
      <p:ext uri="{BB962C8B-B14F-4D97-AF65-F5344CB8AC3E}">
        <p14:creationId xmlns:p14="http://schemas.microsoft.com/office/powerpoint/2010/main" xmlns="" val="14897818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3</a:t>
            </a:fld>
            <a:endParaRPr lang="cs-CZ"/>
          </a:p>
        </p:txBody>
      </p:sp>
    </p:spTree>
    <p:extLst>
      <p:ext uri="{BB962C8B-B14F-4D97-AF65-F5344CB8AC3E}">
        <p14:creationId xmlns:p14="http://schemas.microsoft.com/office/powerpoint/2010/main" xmlns="" val="872804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4</a:t>
            </a:fld>
            <a:endParaRPr lang="cs-CZ"/>
          </a:p>
        </p:txBody>
      </p:sp>
    </p:spTree>
    <p:extLst>
      <p:ext uri="{BB962C8B-B14F-4D97-AF65-F5344CB8AC3E}">
        <p14:creationId xmlns:p14="http://schemas.microsoft.com/office/powerpoint/2010/main" xmlns="" val="4735525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5</a:t>
            </a:fld>
            <a:endParaRPr lang="cs-CZ"/>
          </a:p>
        </p:txBody>
      </p:sp>
    </p:spTree>
    <p:extLst>
      <p:ext uri="{BB962C8B-B14F-4D97-AF65-F5344CB8AC3E}">
        <p14:creationId xmlns:p14="http://schemas.microsoft.com/office/powerpoint/2010/main" xmlns="" val="3658700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6</a:t>
            </a:fld>
            <a:endParaRPr lang="cs-CZ"/>
          </a:p>
        </p:txBody>
      </p:sp>
    </p:spTree>
    <p:extLst>
      <p:ext uri="{BB962C8B-B14F-4D97-AF65-F5344CB8AC3E}">
        <p14:creationId xmlns:p14="http://schemas.microsoft.com/office/powerpoint/2010/main" xmlns="" val="19776581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7</a:t>
            </a:fld>
            <a:endParaRPr lang="cs-CZ"/>
          </a:p>
        </p:txBody>
      </p:sp>
    </p:spTree>
    <p:extLst>
      <p:ext uri="{BB962C8B-B14F-4D97-AF65-F5344CB8AC3E}">
        <p14:creationId xmlns:p14="http://schemas.microsoft.com/office/powerpoint/2010/main" xmlns="" val="1117940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8</a:t>
            </a:fld>
            <a:endParaRPr lang="cs-CZ"/>
          </a:p>
        </p:txBody>
      </p:sp>
    </p:spTree>
    <p:extLst>
      <p:ext uri="{BB962C8B-B14F-4D97-AF65-F5344CB8AC3E}">
        <p14:creationId xmlns:p14="http://schemas.microsoft.com/office/powerpoint/2010/main" xmlns="" val="2463252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a:p>
        </p:txBody>
      </p:sp>
      <p:sp>
        <p:nvSpPr>
          <p:cNvPr id="4" name="Slide Number Placeholder 3"/>
          <p:cNvSpPr>
            <a:spLocks noGrp="1"/>
          </p:cNvSpPr>
          <p:nvPr>
            <p:ph type="sldNum" sz="quarter" idx="10"/>
          </p:nvPr>
        </p:nvSpPr>
        <p:spPr/>
        <p:txBody>
          <a:bodyPr/>
          <a:lstStyle/>
          <a:p>
            <a:fld id="{DD95B543-0236-4AEE-9F15-C7CF1150485F}" type="slidenum">
              <a:rPr lang="cs-CZ" smtClean="0"/>
              <a:pPr/>
              <a:t>9</a:t>
            </a:fld>
            <a:endParaRPr lang="cs-CZ"/>
          </a:p>
        </p:txBody>
      </p:sp>
    </p:spTree>
    <p:extLst>
      <p:ext uri="{BB962C8B-B14F-4D97-AF65-F5344CB8AC3E}">
        <p14:creationId xmlns:p14="http://schemas.microsoft.com/office/powerpoint/2010/main" xmlns="" val="311538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fa-I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fa-IR"/>
          </a:p>
        </p:txBody>
      </p:sp>
      <p:sp>
        <p:nvSpPr>
          <p:cNvPr id="4" name="Date Placeholder 3"/>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2139650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1641379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fa-I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158362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4209030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fa-I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2642480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Date Placeholder 4"/>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17949169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fa-I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7" name="Date Placeholder 6"/>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14765278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fa-IR"/>
          </a:p>
        </p:txBody>
      </p:sp>
      <p:sp>
        <p:nvSpPr>
          <p:cNvPr id="3" name="Date Placeholder 2"/>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39097260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1547578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838593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fa-I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a-I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A57C12B-80B9-46E7-9CBB-36421AAA61C4}" type="datetimeFigureOut">
              <a:rPr lang="fa-IR" smtClean="0"/>
              <a:pPr/>
              <a:t>1442/03/12</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976405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en-US" smtClean="0"/>
              <a:t>Click to edit Master title style</a:t>
            </a:r>
            <a:endParaRPr lang="fa-I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fa-IR"/>
          </a:p>
        </p:txBody>
      </p:sp>
      <p:sp>
        <p:nvSpPr>
          <p:cNvPr id="4" name="Date Placeholder 3"/>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8A57C12B-80B9-46E7-9CBB-36421AAA61C4}" type="datetimeFigureOut">
              <a:rPr lang="fa-IR" smtClean="0"/>
              <a:pPr/>
              <a:t>1442/03/12</a:t>
            </a:fld>
            <a:endParaRPr lang="fa-I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fa-IR"/>
          </a:p>
        </p:txBody>
      </p:sp>
      <p:sp>
        <p:nvSpPr>
          <p:cNvPr id="6" name="Slide Number Placeholder 5"/>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DBEB898-D255-4AE9-BAB9-044723D3E5B5}" type="slidenum">
              <a:rPr lang="fa-IR" smtClean="0"/>
              <a:pPr/>
              <a:t>‹#›</a:t>
            </a:fld>
            <a:endParaRPr lang="fa-IR"/>
          </a:p>
        </p:txBody>
      </p:sp>
    </p:spTree>
    <p:extLst>
      <p:ext uri="{BB962C8B-B14F-4D97-AF65-F5344CB8AC3E}">
        <p14:creationId xmlns:p14="http://schemas.microsoft.com/office/powerpoint/2010/main" xmlns="" val="35588285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 Id="rId5" Type="http://schemas.microsoft.com/office/2007/relationships/hdphoto" Target="../media/hdphoto2.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8.png"/><Relationship Id="rId3" Type="http://schemas.microsoft.com/office/2007/relationships/hdphoto" Target="../media/hdphoto3.wdp"/><Relationship Id="rId7" Type="http://schemas.microsoft.com/office/2007/relationships/hdphoto" Target="../media/hdphoto5.wdp"/><Relationship Id="rId12"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7.png"/><Relationship Id="rId11" Type="http://schemas.microsoft.com/office/2007/relationships/hdphoto" Target="../media/hdphoto7.wdp"/><Relationship Id="rId5" Type="http://schemas.microsoft.com/office/2007/relationships/hdphoto" Target="../media/hdphoto4.wdp"/><Relationship Id="rId10" Type="http://schemas.openxmlformats.org/officeDocument/2006/relationships/image" Target="../media/image9.png"/><Relationship Id="rId4" Type="http://schemas.openxmlformats.org/officeDocument/2006/relationships/image" Target="../media/image6.png"/><Relationship Id="rId9"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8.wdp"/><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eservices.ihio.gov.ir/hdk"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td.ihio.gov.ir/"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td.ihio.gov.ir/"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11" name="TextBox 10"/>
          <p:cNvSpPr txBox="1"/>
          <p:nvPr/>
        </p:nvSpPr>
        <p:spPr>
          <a:xfrm>
            <a:off x="2586982" y="1016533"/>
            <a:ext cx="3786834" cy="1671227"/>
          </a:xfrm>
          <a:prstGeom prst="rect">
            <a:avLst/>
          </a:prstGeom>
          <a:noFill/>
        </p:spPr>
        <p:txBody>
          <a:bodyPr wrap="square" rtlCol="1">
            <a:spAutoFit/>
          </a:bodyPr>
          <a:lstStyle/>
          <a:p>
            <a:pPr algn="ctr" rtl="1">
              <a:lnSpc>
                <a:spcPct val="200000"/>
              </a:lnSpc>
            </a:pPr>
            <a:r>
              <a:rPr lang="fa-IR" sz="2565" dirty="0">
                <a:cs typeface="B Titr" panose="00000700000000000000" pitchFamily="2" charset="-78"/>
              </a:rPr>
              <a:t>استحقاق سنجی مراکز سرپایی</a:t>
            </a:r>
          </a:p>
          <a:p>
            <a:pPr algn="ctr" rtl="1">
              <a:lnSpc>
                <a:spcPct val="200000"/>
              </a:lnSpc>
            </a:pPr>
            <a:r>
              <a:rPr lang="fa-IR" sz="2565" dirty="0">
                <a:cs typeface="B Titr" panose="00000700000000000000" pitchFamily="2" charset="-78"/>
              </a:rPr>
              <a:t>فاز اول حذف دفترچه</a:t>
            </a:r>
          </a:p>
        </p:txBody>
      </p:sp>
      <p:cxnSp>
        <p:nvCxnSpPr>
          <p:cNvPr id="3" name="Straight Connector 2"/>
          <p:cNvCxnSpPr/>
          <p:nvPr/>
        </p:nvCxnSpPr>
        <p:spPr>
          <a:xfrm flipV="1">
            <a:off x="2162808" y="3184653"/>
            <a:ext cx="3909549" cy="19739"/>
          </a:xfrm>
          <a:prstGeom prst="line">
            <a:avLst/>
          </a:prstGeom>
        </p:spPr>
        <p:style>
          <a:lnRef idx="1">
            <a:schemeClr val="dk1"/>
          </a:lnRef>
          <a:fillRef idx="0">
            <a:schemeClr val="dk1"/>
          </a:fillRef>
          <a:effectRef idx="0">
            <a:schemeClr val="dk1"/>
          </a:effectRef>
          <a:fontRef idx="minor">
            <a:schemeClr val="tx1"/>
          </a:fontRef>
        </p:style>
      </p:cxnSp>
      <p:sp>
        <p:nvSpPr>
          <p:cNvPr id="7" name="Subtitle 6"/>
          <p:cNvSpPr>
            <a:spLocks noGrp="1"/>
          </p:cNvSpPr>
          <p:nvPr>
            <p:ph type="subTitle" idx="1"/>
          </p:nvPr>
        </p:nvSpPr>
        <p:spPr>
          <a:xfrm>
            <a:off x="991933" y="3721552"/>
            <a:ext cx="5256455" cy="2466640"/>
          </a:xfrm>
        </p:spPr>
        <p:txBody>
          <a:bodyPr>
            <a:normAutofit/>
          </a:bodyPr>
          <a:lstStyle/>
          <a:p>
            <a:pPr algn="r" rtl="1"/>
            <a:r>
              <a:rPr lang="fa-IR" sz="2822" dirty="0">
                <a:cs typeface="B Mitra" panose="00000400000000000000" pitchFamily="2" charset="-78"/>
              </a:rPr>
              <a:t>مستندات: </a:t>
            </a:r>
          </a:p>
          <a:p>
            <a:pPr marL="366503" indent="-366503" algn="r">
              <a:lnSpc>
                <a:spcPct val="210000"/>
              </a:lnSpc>
              <a:buFont typeface="Wingdings" panose="05000000000000000000" pitchFamily="2" charset="2"/>
              <a:buChar char="v"/>
            </a:pPr>
            <a:r>
              <a:rPr lang="fa-IR" sz="2565" dirty="0">
                <a:cs typeface="B Mitra" panose="00000400000000000000" pitchFamily="2" charset="-78"/>
              </a:rPr>
              <a:t>بخشنامه شماره 537595‏/98 مورخ 29‏/12‏/1398</a:t>
            </a:r>
          </a:p>
          <a:p>
            <a:pPr marL="366503" indent="-366503" algn="r">
              <a:lnSpc>
                <a:spcPct val="210000"/>
              </a:lnSpc>
              <a:buFont typeface="Wingdings" panose="05000000000000000000" pitchFamily="2" charset="2"/>
              <a:buChar char="v"/>
            </a:pPr>
            <a:r>
              <a:rPr lang="fa-IR" sz="2565" dirty="0">
                <a:cs typeface="B Mitra" panose="00000400000000000000" pitchFamily="2" charset="-78"/>
              </a:rPr>
              <a:t>بخشنامه شماره 99/3599 مورخ 1399/01/09</a:t>
            </a:r>
          </a:p>
        </p:txBody>
      </p:sp>
      <p:pic>
        <p:nvPicPr>
          <p:cNvPr id="13" name="Picture 12"/>
          <p:cNvPicPr>
            <a:picLocks noChangeAspect="1"/>
          </p:cNvPicPr>
          <p:nvPr/>
        </p:nvPicPr>
        <p:blipFill>
          <a:blip r:embed="rId3" cstate="print">
            <a:duotone>
              <a:prstClr val="black"/>
              <a:schemeClr val="accent6">
                <a:lumMod val="20000"/>
                <a:lumOff val="80000"/>
                <a:tint val="45000"/>
                <a:satMod val="400000"/>
              </a:schemeClr>
            </a:duotone>
            <a:extLst>
              <a:ext uri="{28A0092B-C50C-407E-A947-70E740481C1C}">
                <a14:useLocalDpi xmlns:a14="http://schemas.microsoft.com/office/drawing/2010/main" xmlns="" val="0"/>
              </a:ext>
            </a:extLst>
          </a:blip>
          <a:stretch>
            <a:fillRect/>
          </a:stretch>
        </p:blipFill>
        <p:spPr>
          <a:xfrm>
            <a:off x="6144869" y="1229879"/>
            <a:ext cx="5615151" cy="3909549"/>
          </a:xfrm>
          <a:prstGeom prst="ellipse">
            <a:avLst/>
          </a:prstGeom>
          <a:ln>
            <a:noFill/>
          </a:ln>
          <a:effectLst>
            <a:softEdge rad="112500"/>
          </a:effectLst>
        </p:spPr>
      </p:pic>
    </p:spTree>
    <p:extLst>
      <p:ext uri="{BB962C8B-B14F-4D97-AF65-F5344CB8AC3E}">
        <p14:creationId xmlns:p14="http://schemas.microsoft.com/office/powerpoint/2010/main" xmlns="" val="10599025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rotWithShape="1">
          <a:blip r:embed="rId3" cstate="print"/>
          <a:srcRect l="-1" r="-951" b="21875"/>
          <a:stretch/>
        </p:blipFill>
        <p:spPr>
          <a:xfrm>
            <a:off x="3301778" y="1767442"/>
            <a:ext cx="8489028" cy="3693558"/>
          </a:xfrm>
          <a:prstGeom prst="rect">
            <a:avLst/>
          </a:prstGeom>
        </p:spPr>
      </p:pic>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grpSp>
        <p:nvGrpSpPr>
          <p:cNvPr id="25" name="Group 24">
            <a:extLst>
              <a:ext uri="{FF2B5EF4-FFF2-40B4-BE49-F238E27FC236}">
                <a16:creationId xmlns:a16="http://schemas.microsoft.com/office/drawing/2014/main" xmlns="" id="{20F95502-65C6-482A-9B40-DDCB8DAA9D75}"/>
              </a:ext>
            </a:extLst>
          </p:cNvPr>
          <p:cNvGrpSpPr/>
          <p:nvPr/>
        </p:nvGrpSpPr>
        <p:grpSpPr>
          <a:xfrm>
            <a:off x="133938" y="110836"/>
            <a:ext cx="11911703" cy="272533"/>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2" name="Pentagon 11"/>
          <p:cNvSpPr/>
          <p:nvPr/>
        </p:nvSpPr>
        <p:spPr>
          <a:xfrm flipH="1">
            <a:off x="2362200" y="596276"/>
            <a:ext cx="9683441" cy="629705"/>
          </a:xfrm>
          <a:prstGeom prst="homePlate">
            <a:avLst/>
          </a:prstGeom>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lvl="1" algn="r" rtl="1" fontAlgn="base">
              <a:lnSpc>
                <a:spcPct val="150000"/>
              </a:lnSpc>
            </a:pPr>
            <a:r>
              <a:rPr lang="fa-IR" sz="2052" b="1" dirty="0">
                <a:solidFill>
                  <a:schemeClr val="tx1"/>
                </a:solidFill>
                <a:cs typeface="B Mitra" panose="00000400000000000000" pitchFamily="2" charset="-78"/>
              </a:rPr>
              <a:t>" افزودن حساب کاربری" به پزشک مربوطه و اختصاص دسترسی " ثبت ویزیت و خدمات مطب"</a:t>
            </a:r>
            <a:endParaRPr lang="en-US" sz="2052" b="1" dirty="0">
              <a:solidFill>
                <a:schemeClr val="tx1"/>
              </a:solidFill>
              <a:cs typeface="B Mitra" panose="000004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30" name="Rectangle 29"/>
          <p:cNvSpPr/>
          <p:nvPr/>
        </p:nvSpPr>
        <p:spPr>
          <a:xfrm>
            <a:off x="4727658" y="4650734"/>
            <a:ext cx="920584" cy="399712"/>
          </a:xfrm>
          <a:prstGeom prst="rect">
            <a:avLst/>
          </a:prstGeom>
          <a:noFill/>
          <a:ln w="9525">
            <a:solidFill>
              <a:schemeClr val="tx1"/>
            </a:solidFill>
          </a:ln>
          <a:effectLst>
            <a:glow rad="139700">
              <a:schemeClr val="accent1">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4"/>
          </a:p>
        </p:txBody>
      </p:sp>
      <p:sp>
        <p:nvSpPr>
          <p:cNvPr id="31" name="Rectangle 30"/>
          <p:cNvSpPr/>
          <p:nvPr/>
        </p:nvSpPr>
        <p:spPr>
          <a:xfrm>
            <a:off x="3770266" y="3942990"/>
            <a:ext cx="293216" cy="467179"/>
          </a:xfrm>
          <a:prstGeom prst="rect">
            <a:avLst/>
          </a:prstGeom>
          <a:noFill/>
          <a:ln w="9525">
            <a:solidFill>
              <a:schemeClr val="tx1"/>
            </a:solidFill>
          </a:ln>
          <a:effectLst>
            <a:glow rad="139700">
              <a:schemeClr val="accent1">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4"/>
          </a:p>
        </p:txBody>
      </p:sp>
      <p:pic>
        <p:nvPicPr>
          <p:cNvPr id="8" name="Picture 7"/>
          <p:cNvPicPr>
            <a:picLocks noChangeAspect="1"/>
          </p:cNvPicPr>
          <p:nvPr/>
        </p:nvPicPr>
        <p:blipFill rotWithShape="1">
          <a:blip r:embed="rId4" cstate="print">
            <a:extLst>
              <a:ext uri="{BEBA8EAE-BF5A-486C-A8C5-ECC9F3942E4B}">
                <a14:imgProps xmlns:a14="http://schemas.microsoft.com/office/drawing/2010/main" xmlns="">
                  <a14:imgLayer r:embed="rId5">
                    <a14:imgEffect>
                      <a14:sharpenSoften amount="50000"/>
                    </a14:imgEffect>
                  </a14:imgLayer>
                </a14:imgProps>
              </a:ext>
            </a:extLst>
          </a:blip>
          <a:srcRect t="32292" r="92709" b="40090"/>
          <a:stretch/>
        </p:blipFill>
        <p:spPr>
          <a:xfrm>
            <a:off x="366549" y="1998902"/>
            <a:ext cx="2846159" cy="4193236"/>
          </a:xfrm>
          <a:prstGeom prst="rect">
            <a:avLst/>
          </a:prstGeom>
        </p:spPr>
      </p:pic>
      <p:sp>
        <p:nvSpPr>
          <p:cNvPr id="32" name="Right Arrow 31"/>
          <p:cNvSpPr/>
          <p:nvPr/>
        </p:nvSpPr>
        <p:spPr>
          <a:xfrm rot="12517899" flipV="1">
            <a:off x="2235543" y="3504908"/>
            <a:ext cx="1368882" cy="71962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4"/>
          </a:p>
        </p:txBody>
      </p:sp>
      <p:sp>
        <p:nvSpPr>
          <p:cNvPr id="33" name="Rectangle 32"/>
          <p:cNvSpPr/>
          <p:nvPr/>
        </p:nvSpPr>
        <p:spPr>
          <a:xfrm>
            <a:off x="231677" y="2752316"/>
            <a:ext cx="2195793" cy="582310"/>
          </a:xfrm>
          <a:prstGeom prst="rect">
            <a:avLst/>
          </a:prstGeom>
          <a:noFill/>
          <a:ln w="9525">
            <a:solidFill>
              <a:schemeClr val="tx1"/>
            </a:solidFill>
          </a:ln>
          <a:effectLst>
            <a:glow rad="139700">
              <a:schemeClr val="accent1">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4"/>
          </a:p>
        </p:txBody>
      </p:sp>
    </p:spTree>
    <p:extLst>
      <p:ext uri="{BB962C8B-B14F-4D97-AF65-F5344CB8AC3E}">
        <p14:creationId xmlns:p14="http://schemas.microsoft.com/office/powerpoint/2010/main" xmlns="" val="50670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animEffect transition="in" filter="barn(inVertical)">
                                      <p:cBhvr>
                                        <p:cTn id="7" dur="1000"/>
                                        <p:tgtEl>
                                          <p:spTgt spid="3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up)">
                                      <p:cBhvr>
                                        <p:cTn id="12" dur="20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up)">
                                      <p:cBhvr>
                                        <p:cTn id="17" dur="20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barn(inVertical)">
                                      <p:cBhvr>
                                        <p:cTn id="22" dur="500"/>
                                        <p:tgtEl>
                                          <p:spTgt spid="32"/>
                                        </p:tgtEl>
                                      </p:cBhvr>
                                    </p:animEffect>
                                  </p:childTnLst>
                                </p:cTn>
                              </p:par>
                              <p:par>
                                <p:cTn id="23" presetID="16" presetClass="entr" presetSubtype="21"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barn(inVertical)">
                                      <p:cBhvr>
                                        <p:cTn id="25" dur="500"/>
                                        <p:tgtEl>
                                          <p:spTgt spid="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33"/>
                                        </p:tgtEl>
                                        <p:attrNameLst>
                                          <p:attrName>style.visibility</p:attrName>
                                        </p:attrNameLst>
                                      </p:cBhvr>
                                      <p:to>
                                        <p:strVal val="visible"/>
                                      </p:to>
                                    </p:set>
                                    <p:animEffect transition="in" filter="wipe(up)">
                                      <p:cBhvr>
                                        <p:cTn id="30"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t="32292" r="92709" b="40090"/>
          <a:stretch/>
        </p:blipFill>
        <p:spPr>
          <a:xfrm>
            <a:off x="9272508" y="1425356"/>
            <a:ext cx="2550330" cy="4193236"/>
          </a:xfrm>
          <a:prstGeom prst="rect">
            <a:avLst/>
          </a:prstGeom>
        </p:spPr>
      </p:pic>
      <p:grpSp>
        <p:nvGrpSpPr>
          <p:cNvPr id="5" name="Group 4">
            <a:extLst>
              <a:ext uri="{FF2B5EF4-FFF2-40B4-BE49-F238E27FC236}">
                <a16:creationId xmlns:a16="http://schemas.microsoft.com/office/drawing/2014/main" xmlns="" id="{20F95502-65C6-482A-9B40-DDCB8DAA9D75}"/>
              </a:ext>
            </a:extLst>
          </p:cNvPr>
          <p:cNvGrpSpPr/>
          <p:nvPr/>
        </p:nvGrpSpPr>
        <p:grpSpPr>
          <a:xfrm>
            <a:off x="133938" y="110836"/>
            <a:ext cx="11911703" cy="70532"/>
            <a:chOff x="5237956" y="2222500"/>
            <a:chExt cx="16699085" cy="1302327"/>
          </a:xfrm>
        </p:grpSpPr>
        <p:sp>
          <p:nvSpPr>
            <p:cNvPr id="6"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7"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8"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9" name="Pentagon 8"/>
          <p:cNvSpPr/>
          <p:nvPr/>
        </p:nvSpPr>
        <p:spPr>
          <a:xfrm flipH="1">
            <a:off x="2451100" y="294557"/>
            <a:ext cx="9597513" cy="629705"/>
          </a:xfrm>
          <a:prstGeom prst="homePlate">
            <a:avLst/>
          </a:prstGeom>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lvl="1" algn="r" rtl="1" fontAlgn="base">
              <a:lnSpc>
                <a:spcPct val="150000"/>
              </a:lnSpc>
            </a:pPr>
            <a:r>
              <a:rPr lang="fa-IR" sz="2052" b="1" dirty="0">
                <a:solidFill>
                  <a:schemeClr val="tx1"/>
                </a:solidFill>
                <a:cs typeface="B Mitra" panose="00000400000000000000" pitchFamily="2" charset="-78"/>
              </a:rPr>
              <a:t>" افزودن حساب کاربری" به پزشک مربوطه و اختصاص دسترسی " ثبت ویزیت و خدمات مطب"</a:t>
            </a:r>
            <a:endParaRPr lang="en-US" sz="2052" b="1" dirty="0">
              <a:solidFill>
                <a:schemeClr val="tx1"/>
              </a:solidFill>
              <a:cs typeface="B Mitra" panose="00000400000000000000" pitchFamily="2" charset="-78"/>
            </a:endParaRPr>
          </a:p>
        </p:txBody>
      </p:sp>
      <p:sp>
        <p:nvSpPr>
          <p:cNvPr id="10" name="Right Arrow 9"/>
          <p:cNvSpPr/>
          <p:nvPr/>
        </p:nvSpPr>
        <p:spPr>
          <a:xfrm rot="10800000" flipV="1">
            <a:off x="8134917" y="2207266"/>
            <a:ext cx="1082136" cy="5253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4"/>
          </a:p>
        </p:txBody>
      </p:sp>
      <p:pic>
        <p:nvPicPr>
          <p:cNvPr id="11" name="Picture 10"/>
          <p:cNvPicPr>
            <a:picLocks noChangeAspect="1"/>
          </p:cNvPicPr>
          <p:nvPr/>
        </p:nvPicPr>
        <p:blipFill rotWithShape="1">
          <a:blip r:embed="rId4" cstate="print">
            <a:extLst>
              <a:ext uri="{BEBA8EAE-BF5A-486C-A8C5-ECC9F3942E4B}">
                <a14:imgProps xmlns:a14="http://schemas.microsoft.com/office/drawing/2010/main" xmlns="">
                  <a14:imgLayer r:embed="rId5">
                    <a14:imgEffect>
                      <a14:sharpenSoften amount="50000"/>
                    </a14:imgEffect>
                  </a14:imgLayer>
                </a14:imgProps>
              </a:ext>
            </a:extLst>
          </a:blip>
          <a:srcRect l="17789" t="11459" r="18375" b="20833"/>
          <a:stretch/>
        </p:blipFill>
        <p:spPr>
          <a:xfrm>
            <a:off x="318850" y="1229879"/>
            <a:ext cx="7724694" cy="5131282"/>
          </a:xfrm>
          <a:prstGeom prst="roundRect">
            <a:avLst>
              <a:gd name="adj" fmla="val 16667"/>
            </a:avLst>
          </a:prstGeom>
          <a:ln w="76200">
            <a:solidFill>
              <a:schemeClr val="accent6">
                <a:lumMod val="75000"/>
              </a:schemeClr>
            </a:solid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2" name="Rectangle 11"/>
          <p:cNvSpPr/>
          <p:nvPr/>
        </p:nvSpPr>
        <p:spPr>
          <a:xfrm>
            <a:off x="5298674" y="3680736"/>
            <a:ext cx="2726910" cy="448613"/>
          </a:xfrm>
          <a:prstGeom prst="rect">
            <a:avLst/>
          </a:prstGeom>
          <a:noFill/>
          <a:ln w="9525">
            <a:solidFill>
              <a:schemeClr val="tx1"/>
            </a:solidFill>
          </a:ln>
          <a:effectLst>
            <a:glow rad="139700">
              <a:schemeClr val="accent1">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4"/>
          </a:p>
        </p:txBody>
      </p:sp>
      <p:sp>
        <p:nvSpPr>
          <p:cNvPr id="13" name="Rectangle 12"/>
          <p:cNvSpPr/>
          <p:nvPr/>
        </p:nvSpPr>
        <p:spPr>
          <a:xfrm>
            <a:off x="4727658" y="4912323"/>
            <a:ext cx="3297926" cy="507794"/>
          </a:xfrm>
          <a:prstGeom prst="rect">
            <a:avLst/>
          </a:prstGeom>
          <a:noFill/>
          <a:ln w="9525">
            <a:solidFill>
              <a:schemeClr val="tx1"/>
            </a:solidFill>
          </a:ln>
          <a:effectLst>
            <a:glow rad="139700">
              <a:schemeClr val="accent1">
                <a:satMod val="175000"/>
                <a:alpha val="40000"/>
              </a:schemeClr>
            </a:glow>
            <a:innerShdw blurRad="63500" dist="50800" dir="135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4"/>
          </a:p>
        </p:txBody>
      </p:sp>
    </p:spTree>
    <p:extLst>
      <p:ext uri="{BB962C8B-B14F-4D97-AF65-F5344CB8AC3E}">
        <p14:creationId xmlns:p14="http://schemas.microsoft.com/office/powerpoint/2010/main" xmlns="" val="2892971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Horizontal)">
                                      <p:cBhvr>
                                        <p:cTn id="17" dur="1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20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up)">
                                      <p:cBhvr>
                                        <p:cTn id="2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animBg="1"/>
      <p:bldP spid="1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2" name="Pentagon 11"/>
          <p:cNvSpPr/>
          <p:nvPr/>
        </p:nvSpPr>
        <p:spPr>
          <a:xfrm flipH="1">
            <a:off x="4678788" y="600174"/>
            <a:ext cx="7366853" cy="857796"/>
          </a:xfrm>
          <a:prstGeom prst="homePlate">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27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r>
              <a:rPr lang="fa-IR" sz="2052" dirty="0">
                <a:solidFill>
                  <a:schemeClr val="tx1"/>
                </a:solidFill>
                <a:latin typeface="Calibri" panose="020F0502020204030204" pitchFamily="34" charset="0"/>
                <a:ea typeface="Calibri" panose="020F0502020204030204" pitchFamily="34" charset="0"/>
                <a:cs typeface="B Titr" panose="00000700000000000000" pitchFamily="2" charset="-78"/>
              </a:rPr>
              <a:t>فرآیند ثبت ویزیت و خدمت پزشکان از طریق پنل توسعه یافته نسخه الکترونیک</a:t>
            </a:r>
            <a:endParaRPr lang="fa-IR" sz="2052" dirty="0">
              <a:solidFill>
                <a:schemeClr val="tx1"/>
              </a:solidFill>
              <a:cs typeface="B Titr" panose="000007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3" name="Content Placeholder 2"/>
          <p:cNvSpPr>
            <a:spLocks noGrp="1"/>
          </p:cNvSpPr>
          <p:nvPr>
            <p:ph idx="1"/>
          </p:nvPr>
        </p:nvSpPr>
        <p:spPr>
          <a:xfrm>
            <a:off x="1013587" y="1663378"/>
            <a:ext cx="10515503" cy="4746653"/>
          </a:xfrm>
        </p:spPr>
        <p:txBody>
          <a:bodyPr>
            <a:normAutofit/>
          </a:bodyPr>
          <a:lstStyle/>
          <a:p>
            <a:pPr lvl="1" algn="r" rtl="1" fontAlgn="base">
              <a:lnSpc>
                <a:spcPct val="150000"/>
              </a:lnSpc>
            </a:pPr>
            <a:r>
              <a:rPr lang="fa-IR" sz="2565" dirty="0">
                <a:latin typeface="Calibri" panose="020F0502020204030204" pitchFamily="34" charset="0"/>
                <a:ea typeface="Calibri" panose="020F0502020204030204" pitchFamily="34" charset="0"/>
                <a:cs typeface="B Mitra" panose="00000400000000000000" pitchFamily="2" charset="-78"/>
              </a:rPr>
              <a:t>ثبت ویزیت و خدمت پزشکان از طریق پنل توسعه یافته نسخه الکترونیک</a:t>
            </a:r>
          </a:p>
          <a:p>
            <a:pPr lvl="1" algn="r" rtl="1" fontAlgn="base">
              <a:lnSpc>
                <a:spcPct val="150000"/>
              </a:lnSpc>
            </a:pPr>
            <a:r>
              <a:rPr lang="fa-IR" sz="2565" dirty="0">
                <a:latin typeface="Calibri" panose="020F0502020204030204" pitchFamily="34" charset="0"/>
                <a:ea typeface="Calibri" panose="020F0502020204030204" pitchFamily="34" charset="0"/>
                <a:cs typeface="B Mitra" panose="00000400000000000000" pitchFamily="2" charset="-78"/>
              </a:rPr>
              <a:t>ثبت شماره توالی بر روی برگه دوم دفترچه </a:t>
            </a:r>
          </a:p>
          <a:p>
            <a:pPr lvl="1" algn="r" rtl="1" fontAlgn="base">
              <a:lnSpc>
                <a:spcPct val="150000"/>
              </a:lnSpc>
            </a:pPr>
            <a:r>
              <a:rPr lang="fa-IR" sz="2565" dirty="0">
                <a:latin typeface="Calibri" panose="020F0502020204030204" pitchFamily="34" charset="0"/>
                <a:ea typeface="Calibri" panose="020F0502020204030204" pitchFamily="34" charset="0"/>
                <a:cs typeface="B Mitra" panose="00000400000000000000" pitchFamily="2" charset="-78"/>
              </a:rPr>
              <a:t>ارسال اسناد مثبته (برگه دوم دفترچه و سایر ضمائم از جمله گزارش خدمات انجام شده در مطب) جهت رسیدگی و صحت سنجی عملکرد پزشک الزامی است (مطابق دستورالعمل رسیدگی به اسناد پزشکان)</a:t>
            </a:r>
          </a:p>
          <a:p>
            <a:pPr lvl="1" algn="r" rtl="1" fontAlgn="base">
              <a:lnSpc>
                <a:spcPct val="150000"/>
              </a:lnSpc>
            </a:pPr>
            <a:r>
              <a:rPr lang="fa-IR" sz="2565" dirty="0">
                <a:latin typeface="Calibri" panose="020F0502020204030204" pitchFamily="34" charset="0"/>
                <a:ea typeface="Calibri" panose="020F0502020204030204" pitchFamily="34" charset="0"/>
                <a:cs typeface="B Mitra" panose="00000400000000000000" pitchFamily="2" charset="-78"/>
              </a:rPr>
              <a:t>اخذ، مهر و امضای  پرینت برگه درخواست هزینه از سامانه در انتهای دوره و تحویل آن همراه با اسناد مثبته به واحد پذیرش اداره کل بیمه سلامت استان</a:t>
            </a:r>
            <a:r>
              <a:rPr lang="fa-IR" sz="2052" b="1" i="1" u="sng" dirty="0">
                <a:solidFill>
                  <a:schemeClr val="tx1">
                    <a:lumMod val="95000"/>
                    <a:lumOff val="5000"/>
                  </a:schemeClr>
                </a:solidFill>
                <a:latin typeface="Calibri" panose="020F0502020204030204" pitchFamily="34" charset="0"/>
                <a:ea typeface="Calibri" panose="020F0502020204030204" pitchFamily="34" charset="0"/>
                <a:cs typeface="B Mitra" panose="00000400000000000000" pitchFamily="2" charset="-78"/>
              </a:rPr>
              <a:t> (عدم نیاز به ارسال فایل</a:t>
            </a:r>
            <a:r>
              <a:rPr lang="en-US" sz="2052" b="1" i="1" u="sng" dirty="0">
                <a:solidFill>
                  <a:schemeClr val="tx1">
                    <a:lumMod val="95000"/>
                    <a:lumOff val="5000"/>
                  </a:schemeClr>
                </a:solidFill>
                <a:latin typeface="Calibri" panose="020F0502020204030204" pitchFamily="34" charset="0"/>
                <a:ea typeface="Calibri" panose="020F0502020204030204" pitchFamily="34" charset="0"/>
                <a:cs typeface="B Mitra" panose="00000400000000000000" pitchFamily="2" charset="-78"/>
              </a:rPr>
              <a:t>XML </a:t>
            </a:r>
            <a:r>
              <a:rPr lang="fa-IR" sz="2052" b="1" i="1" u="sng" dirty="0">
                <a:solidFill>
                  <a:schemeClr val="tx1">
                    <a:lumMod val="95000"/>
                    <a:lumOff val="5000"/>
                  </a:schemeClr>
                </a:solidFill>
                <a:latin typeface="Calibri" panose="020F0502020204030204" pitchFamily="34" charset="0"/>
                <a:ea typeface="Calibri" panose="020F0502020204030204" pitchFamily="34" charset="0"/>
                <a:cs typeface="B Mitra" panose="00000400000000000000" pitchFamily="2" charset="-78"/>
              </a:rPr>
              <a:t>)</a:t>
            </a:r>
            <a:endParaRPr lang="en-US" sz="2052" b="1" i="1" u="sng" dirty="0">
              <a:solidFill>
                <a:schemeClr val="tx1">
                  <a:lumMod val="95000"/>
                  <a:lumOff val="5000"/>
                </a:schemeClr>
              </a:solidFill>
              <a:latin typeface="Calibri" panose="020F0502020204030204" pitchFamily="34" charset="0"/>
              <a:ea typeface="Calibri" panose="020F0502020204030204" pitchFamily="34" charset="0"/>
              <a:cs typeface="B Mitra" panose="00000400000000000000" pitchFamily="2" charset="-78"/>
            </a:endParaRPr>
          </a:p>
        </p:txBody>
      </p:sp>
      <p:sp>
        <p:nvSpPr>
          <p:cNvPr id="15" name="Chevron 14"/>
          <p:cNvSpPr/>
          <p:nvPr/>
        </p:nvSpPr>
        <p:spPr>
          <a:xfrm flipH="1">
            <a:off x="1404541" y="625993"/>
            <a:ext cx="3520186" cy="799191"/>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565" b="1" dirty="0">
                <a:solidFill>
                  <a:schemeClr val="tx1"/>
                </a:solidFill>
                <a:cs typeface="B Mitra" panose="00000400000000000000" pitchFamily="2" charset="-78"/>
              </a:rPr>
              <a:t>ادامه فرآیند در مطب</a:t>
            </a:r>
          </a:p>
        </p:txBody>
      </p:sp>
      <p:sp>
        <p:nvSpPr>
          <p:cNvPr id="2" name="Rectangle 1"/>
          <p:cNvSpPr/>
          <p:nvPr/>
        </p:nvSpPr>
        <p:spPr>
          <a:xfrm>
            <a:off x="3171229" y="1696163"/>
            <a:ext cx="8050815" cy="1276503"/>
          </a:xfrm>
          <a:prstGeom prst="rect">
            <a:avLst/>
          </a:prstGeom>
          <a:solidFill>
            <a:schemeClr val="bg1"/>
          </a:solidFill>
        </p:spPr>
        <p:txBody>
          <a:bodyPr wrap="square">
            <a:spAutoFit/>
          </a:bodyPr>
          <a:lstStyle/>
          <a:p>
            <a:pPr marL="659705" lvl="1" indent="-366503" fontAlgn="base">
              <a:lnSpc>
                <a:spcPct val="150000"/>
              </a:lnSpc>
              <a:buFont typeface="Arial" panose="020B0604020202020204" pitchFamily="34" charset="0"/>
              <a:buChar char="•"/>
            </a:pPr>
            <a:r>
              <a:rPr lang="fa-IR" sz="2565" dirty="0">
                <a:solidFill>
                  <a:srgbClr val="FF0000"/>
                </a:solidFill>
                <a:latin typeface="Calibri" panose="020F0502020204030204" pitchFamily="34" charset="0"/>
                <a:ea typeface="Calibri" panose="020F0502020204030204" pitchFamily="34" charset="0"/>
                <a:cs typeface="B Mitra" panose="00000400000000000000" pitchFamily="2" charset="-78"/>
              </a:rPr>
              <a:t>ثبت ویزیت و خدمت پزشکان از طریق پنل توسعه یافته نسخه الکترونیک</a:t>
            </a:r>
          </a:p>
          <a:p>
            <a:pPr marL="659705" lvl="1" indent="-366503" fontAlgn="base">
              <a:lnSpc>
                <a:spcPct val="150000"/>
              </a:lnSpc>
              <a:buFont typeface="Arial" panose="020B0604020202020204" pitchFamily="34" charset="0"/>
              <a:buChar char="•"/>
            </a:pPr>
            <a:r>
              <a:rPr lang="fa-IR" sz="2565" dirty="0">
                <a:solidFill>
                  <a:srgbClr val="FF0000"/>
                </a:solidFill>
                <a:latin typeface="Calibri" panose="020F0502020204030204" pitchFamily="34" charset="0"/>
                <a:ea typeface="Calibri" panose="020F0502020204030204" pitchFamily="34" charset="0"/>
                <a:cs typeface="B Mitra" panose="00000400000000000000" pitchFamily="2" charset="-78"/>
              </a:rPr>
              <a:t>ثبت شماره توالی بر روی برگه دوم دفترچه </a:t>
            </a:r>
          </a:p>
        </p:txBody>
      </p:sp>
    </p:spTree>
    <p:extLst>
      <p:ext uri="{BB962C8B-B14F-4D97-AF65-F5344CB8AC3E}">
        <p14:creationId xmlns:p14="http://schemas.microsoft.com/office/powerpoint/2010/main" xmlns="" val="3906977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right)">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BEBA8EAE-BF5A-486C-A8C5-ECC9F3942E4B}">
                <a14:imgProps xmlns:a14="http://schemas.microsoft.com/office/drawing/2010/main" xmlns="">
                  <a14:imgLayer r:embed="rId3">
                    <a14:imgEffect>
                      <a14:sharpenSoften amount="50000"/>
                    </a14:imgEffect>
                  </a14:imgLayer>
                </a14:imgProps>
              </a:ext>
            </a:extLst>
          </a:blip>
          <a:srcRect l="13103" t="9375" r="6077" b="13542"/>
          <a:stretch/>
        </p:blipFill>
        <p:spPr>
          <a:xfrm>
            <a:off x="1551149" y="1169645"/>
            <a:ext cx="9953728" cy="5337506"/>
          </a:xfrm>
          <a:prstGeom prst="rect">
            <a:avLst/>
          </a:prstGeom>
        </p:spPr>
      </p:pic>
      <p:sp>
        <p:nvSpPr>
          <p:cNvPr id="4" name="Pentagon 3"/>
          <p:cNvSpPr/>
          <p:nvPr/>
        </p:nvSpPr>
        <p:spPr>
          <a:xfrm flipH="1">
            <a:off x="7985989" y="332947"/>
            <a:ext cx="4063132" cy="799192"/>
          </a:xfrm>
          <a:prstGeom prst="homePlate">
            <a:avLst/>
          </a:prstGeom>
          <a:gradFill flip="none"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2700000" scaled="1"/>
            <a:tileRect/>
          </a:gradFill>
          <a:ln/>
        </p:spPr>
        <p:style>
          <a:lnRef idx="1">
            <a:schemeClr val="accent5"/>
          </a:lnRef>
          <a:fillRef idx="3">
            <a:schemeClr val="accent5"/>
          </a:fillRef>
          <a:effectRef idx="2">
            <a:schemeClr val="accent5"/>
          </a:effectRef>
          <a:fontRef idx="minor">
            <a:schemeClr val="lt1"/>
          </a:fontRef>
        </p:style>
        <p:txBody>
          <a:bodyPr rtlCol="1" anchor="t"/>
          <a:lstStyle/>
          <a:p>
            <a:pPr lvl="0" algn="r" rtl="1">
              <a:lnSpc>
                <a:spcPct val="100000"/>
              </a:lnSpc>
            </a:pPr>
            <a:r>
              <a:rPr lang="fa-IR" sz="2052" b="1" dirty="0">
                <a:solidFill>
                  <a:schemeClr val="tx1"/>
                </a:solidFill>
                <a:cs typeface="B Mitra" panose="00000400000000000000" pitchFamily="2" charset="-78"/>
              </a:rPr>
              <a:t>ورود به سامانه از طریق آدرس</a:t>
            </a:r>
          </a:p>
          <a:p>
            <a:pPr algn="r" rtl="1"/>
            <a:r>
              <a:rPr lang="en-US" sz="2052" b="1" u="sng" dirty="0">
                <a:solidFill>
                  <a:schemeClr val="tx1"/>
                </a:solidFill>
                <a:latin typeface="Calibri" panose="020F0502020204030204" pitchFamily="34" charset="0"/>
                <a:ea typeface="Calibri" panose="020F0502020204030204" pitchFamily="34" charset="0"/>
                <a:cs typeface="Times New Roman" panose="02020603050405020304" pitchFamily="18" charset="0"/>
              </a:rPr>
              <a:t>https://eservices.ihio.gov.ir/hdk/ </a:t>
            </a:r>
            <a:endParaRPr lang="fa-IR" sz="2052" b="1" u="sng" dirty="0">
              <a:solidFill>
                <a:schemeClr val="tx1"/>
              </a:solidFill>
            </a:endParaRPr>
          </a:p>
          <a:p>
            <a:pPr lvl="0" algn="r" rtl="1">
              <a:lnSpc>
                <a:spcPct val="100000"/>
              </a:lnSpc>
            </a:pPr>
            <a:r>
              <a:rPr lang="fa-IR" sz="2052" b="1" dirty="0">
                <a:solidFill>
                  <a:schemeClr val="tx1"/>
                </a:solidFill>
                <a:cs typeface="B Mitra" panose="00000400000000000000" pitchFamily="2" charset="-78"/>
              </a:rPr>
              <a:t> </a:t>
            </a:r>
          </a:p>
        </p:txBody>
      </p:sp>
      <p:sp>
        <p:nvSpPr>
          <p:cNvPr id="5" name="Chevron 4"/>
          <p:cNvSpPr/>
          <p:nvPr/>
        </p:nvSpPr>
        <p:spPr>
          <a:xfrm flipH="1">
            <a:off x="5429282" y="332947"/>
            <a:ext cx="2793440" cy="799192"/>
          </a:xfrm>
          <a:prstGeom prst="chevron">
            <a:avLst/>
          </a:prstGeom>
          <a:gradFill flip="none" rotWithShape="1">
            <a:gsLst>
              <a:gs pos="0">
                <a:srgbClr val="56C3F4">
                  <a:shade val="30000"/>
                  <a:satMod val="115000"/>
                </a:srgbClr>
              </a:gs>
              <a:gs pos="50000">
                <a:srgbClr val="56C3F4">
                  <a:shade val="67500"/>
                  <a:satMod val="115000"/>
                </a:srgbClr>
              </a:gs>
              <a:gs pos="100000">
                <a:srgbClr val="56C3F4">
                  <a:shade val="100000"/>
                  <a:satMod val="115000"/>
                </a:srgbClr>
              </a:gs>
            </a:gsLst>
            <a:lin ang="2700000" scaled="1"/>
            <a:tileRect/>
          </a:gradFill>
          <a:ln/>
        </p:spPr>
        <p:style>
          <a:lnRef idx="3">
            <a:schemeClr val="lt1"/>
          </a:lnRef>
          <a:fillRef idx="1">
            <a:schemeClr val="accent3"/>
          </a:fillRef>
          <a:effectRef idx="1">
            <a:schemeClr val="accent3"/>
          </a:effectRef>
          <a:fontRef idx="minor">
            <a:schemeClr val="lt1"/>
          </a:fontRef>
        </p:style>
        <p:txBody>
          <a:bodyPr rtlCol="1" anchor="ctr"/>
          <a:lstStyle/>
          <a:p>
            <a:pPr lvl="0" algn="ctr" rtl="1"/>
            <a:r>
              <a:rPr lang="fa-IR" sz="2052" b="1" dirty="0">
                <a:solidFill>
                  <a:schemeClr val="tx1"/>
                </a:solidFill>
                <a:cs typeface="B Mitra" panose="00000400000000000000" pitchFamily="2" charset="-78"/>
              </a:rPr>
              <a:t>نمایش اطلاعات</a:t>
            </a:r>
          </a:p>
          <a:p>
            <a:pPr lvl="0" algn="ctr" rtl="1"/>
            <a:r>
              <a:rPr lang="fa-IR" sz="2052" b="1" dirty="0">
                <a:solidFill>
                  <a:schemeClr val="tx1"/>
                </a:solidFill>
                <a:cs typeface="B Mitra" panose="00000400000000000000" pitchFamily="2" charset="-78"/>
              </a:rPr>
              <a:t> بیمه شده</a:t>
            </a:r>
          </a:p>
        </p:txBody>
      </p:sp>
      <p:sp>
        <p:nvSpPr>
          <p:cNvPr id="6" name="Chevron 5"/>
          <p:cNvSpPr/>
          <p:nvPr/>
        </p:nvSpPr>
        <p:spPr>
          <a:xfrm flipH="1">
            <a:off x="2825229" y="332948"/>
            <a:ext cx="2793439" cy="799191"/>
          </a:xfrm>
          <a:prstGeom prst="chevron">
            <a:avLst/>
          </a:prstGeom>
          <a:gradFill flip="none" rotWithShape="1">
            <a:gsLst>
              <a:gs pos="0">
                <a:srgbClr val="28F476">
                  <a:shade val="30000"/>
                  <a:satMod val="115000"/>
                </a:srgbClr>
              </a:gs>
              <a:gs pos="50000">
                <a:srgbClr val="28F476">
                  <a:shade val="67500"/>
                  <a:satMod val="115000"/>
                </a:srgbClr>
              </a:gs>
              <a:gs pos="100000">
                <a:srgbClr val="28F476">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052" b="1" dirty="0">
                <a:solidFill>
                  <a:schemeClr val="tx1"/>
                </a:solidFill>
                <a:cs typeface="B Mitra" panose="00000400000000000000" pitchFamily="2" charset="-78"/>
              </a:rPr>
              <a:t>ثبت  ویزیت یا خدمت</a:t>
            </a:r>
          </a:p>
        </p:txBody>
      </p:sp>
      <p:sp>
        <p:nvSpPr>
          <p:cNvPr id="7" name="Chevron 6"/>
          <p:cNvSpPr/>
          <p:nvPr/>
        </p:nvSpPr>
        <p:spPr>
          <a:xfrm flipH="1">
            <a:off x="457908" y="312680"/>
            <a:ext cx="2509360" cy="799190"/>
          </a:xfrm>
          <a:prstGeom prst="chevron">
            <a:avLst/>
          </a:prstGeom>
          <a:gradFill flip="none" rotWithShape="1">
            <a:gsLst>
              <a:gs pos="0">
                <a:srgbClr val="1DEB31">
                  <a:shade val="30000"/>
                  <a:satMod val="115000"/>
                </a:srgbClr>
              </a:gs>
              <a:gs pos="50000">
                <a:srgbClr val="1DEB31">
                  <a:shade val="67500"/>
                  <a:satMod val="115000"/>
                </a:srgbClr>
              </a:gs>
              <a:gs pos="100000">
                <a:srgbClr val="1DEB31">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052" b="1" dirty="0">
                <a:solidFill>
                  <a:schemeClr val="tx1"/>
                </a:solidFill>
                <a:cs typeface="B Mitra" panose="00000400000000000000" pitchFamily="2" charset="-78"/>
              </a:rPr>
              <a:t>ثبت شماره توالی </a:t>
            </a:r>
          </a:p>
        </p:txBody>
      </p:sp>
      <p:pic>
        <p:nvPicPr>
          <p:cNvPr id="11" name="Picture 10"/>
          <p:cNvPicPr>
            <a:picLocks noChangeAspect="1"/>
          </p:cNvPicPr>
          <p:nvPr/>
        </p:nvPicPr>
        <p:blipFill rotWithShape="1">
          <a:blip r:embed="rId4" cstate="print">
            <a:extLst>
              <a:ext uri="{BEBA8EAE-BF5A-486C-A8C5-ECC9F3942E4B}">
                <a14:imgProps xmlns:a14="http://schemas.microsoft.com/office/drawing/2010/main" xmlns="">
                  <a14:imgLayer r:embed="rId5">
                    <a14:imgEffect>
                      <a14:sharpenSoften amount="50000"/>
                    </a14:imgEffect>
                  </a14:imgLayer>
                </a14:imgProps>
              </a:ext>
            </a:extLst>
          </a:blip>
          <a:srcRect l="9590" t="6250" r="7248" b="16667"/>
          <a:stretch/>
        </p:blipFill>
        <p:spPr>
          <a:xfrm>
            <a:off x="1695315" y="1238990"/>
            <a:ext cx="9976104" cy="5198815"/>
          </a:xfrm>
          <a:prstGeom prst="rect">
            <a:avLst/>
          </a:prstGeom>
        </p:spPr>
      </p:pic>
      <p:sp>
        <p:nvSpPr>
          <p:cNvPr id="10" name="Rectangle 9"/>
          <p:cNvSpPr/>
          <p:nvPr/>
        </p:nvSpPr>
        <p:spPr>
          <a:xfrm>
            <a:off x="1681453" y="5603118"/>
            <a:ext cx="907374" cy="922406"/>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sp>
        <p:nvSpPr>
          <p:cNvPr id="12" name="Rectangle 11"/>
          <p:cNvSpPr/>
          <p:nvPr/>
        </p:nvSpPr>
        <p:spPr>
          <a:xfrm>
            <a:off x="9115442" y="5921337"/>
            <a:ext cx="915392" cy="798340"/>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pic>
        <p:nvPicPr>
          <p:cNvPr id="13" name="Picture 12"/>
          <p:cNvPicPr>
            <a:picLocks noChangeAspect="1"/>
          </p:cNvPicPr>
          <p:nvPr/>
        </p:nvPicPr>
        <p:blipFill rotWithShape="1">
          <a:blip r:embed="rId6" cstate="print">
            <a:extLst>
              <a:ext uri="{BEBA8EAE-BF5A-486C-A8C5-ECC9F3942E4B}">
                <a14:imgProps xmlns:a14="http://schemas.microsoft.com/office/drawing/2010/main" xmlns="">
                  <a14:imgLayer r:embed="rId7">
                    <a14:imgEffect>
                      <a14:sharpenSoften amount="25000"/>
                    </a14:imgEffect>
                  </a14:imgLayer>
                </a14:imgProps>
              </a:ext>
            </a:extLst>
          </a:blip>
          <a:srcRect l="14275" t="7292" r="11933" b="9375"/>
          <a:stretch/>
        </p:blipFill>
        <p:spPr>
          <a:xfrm>
            <a:off x="1605740" y="1247891"/>
            <a:ext cx="10684595" cy="5666761"/>
          </a:xfrm>
          <a:prstGeom prst="rect">
            <a:avLst/>
          </a:prstGeom>
        </p:spPr>
      </p:pic>
      <p:sp>
        <p:nvSpPr>
          <p:cNvPr id="14" name="Rectangle 13"/>
          <p:cNvSpPr/>
          <p:nvPr/>
        </p:nvSpPr>
        <p:spPr>
          <a:xfrm>
            <a:off x="1848297" y="6096443"/>
            <a:ext cx="796842" cy="657404"/>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pic>
        <p:nvPicPr>
          <p:cNvPr id="15" name="Picture 14"/>
          <p:cNvPicPr>
            <a:picLocks noChangeAspect="1"/>
          </p:cNvPicPr>
          <p:nvPr/>
        </p:nvPicPr>
        <p:blipFill rotWithShape="1">
          <a:blip r:embed="rId8" cstate="print">
            <a:extLst>
              <a:ext uri="{BEBA8EAE-BF5A-486C-A8C5-ECC9F3942E4B}">
                <a14:imgProps xmlns:a14="http://schemas.microsoft.com/office/drawing/2010/main" xmlns="">
                  <a14:imgLayer r:embed="rId9">
                    <a14:imgEffect>
                      <a14:sharpenSoften amount="50000"/>
                    </a14:imgEffect>
                  </a14:imgLayer>
                </a14:imgProps>
              </a:ext>
            </a:extLst>
          </a:blip>
          <a:srcRect l="18374" t="11459" r="17203" b="63541"/>
          <a:stretch/>
        </p:blipFill>
        <p:spPr>
          <a:xfrm>
            <a:off x="2218773" y="1252818"/>
            <a:ext cx="9552092" cy="2084093"/>
          </a:xfrm>
          <a:prstGeom prst="rect">
            <a:avLst/>
          </a:prstGeom>
          <a:ln w="76200">
            <a:solidFill>
              <a:srgbClr val="FF0000"/>
            </a:solid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6" name="Rectangle 15"/>
          <p:cNvSpPr/>
          <p:nvPr/>
        </p:nvSpPr>
        <p:spPr>
          <a:xfrm>
            <a:off x="2793176" y="2940306"/>
            <a:ext cx="1103703" cy="293216"/>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pic>
        <p:nvPicPr>
          <p:cNvPr id="19" name="Picture 18"/>
          <p:cNvPicPr>
            <a:picLocks noChangeAspect="1"/>
          </p:cNvPicPr>
          <p:nvPr/>
        </p:nvPicPr>
        <p:blipFill rotWithShape="1">
          <a:blip r:embed="rId10" cstate="print">
            <a:extLst>
              <a:ext uri="{BEBA8EAE-BF5A-486C-A8C5-ECC9F3942E4B}">
                <a14:imgProps xmlns:a14="http://schemas.microsoft.com/office/drawing/2010/main" xmlns="">
                  <a14:imgLayer r:embed="rId11">
                    <a14:imgEffect>
                      <a14:sharpenSoften amount="50000"/>
                    </a14:imgEffect>
                  </a14:imgLayer>
                </a14:imgProps>
              </a:ext>
            </a:extLst>
          </a:blip>
          <a:srcRect l="27159" t="9375" r="28331" b="75000"/>
          <a:stretch/>
        </p:blipFill>
        <p:spPr>
          <a:xfrm>
            <a:off x="457908" y="5496990"/>
            <a:ext cx="6891272" cy="1360120"/>
          </a:xfrm>
          <a:prstGeom prst="rect">
            <a:avLst/>
          </a:prstGeom>
        </p:spPr>
      </p:pic>
      <p:sp>
        <p:nvSpPr>
          <p:cNvPr id="21" name="Rectangle 20"/>
          <p:cNvSpPr/>
          <p:nvPr/>
        </p:nvSpPr>
        <p:spPr>
          <a:xfrm>
            <a:off x="1564381" y="5989586"/>
            <a:ext cx="836237" cy="374928"/>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grpSp>
        <p:nvGrpSpPr>
          <p:cNvPr id="22" name="Group 21">
            <a:extLst>
              <a:ext uri="{FF2B5EF4-FFF2-40B4-BE49-F238E27FC236}">
                <a16:creationId xmlns:a16="http://schemas.microsoft.com/office/drawing/2014/main" xmlns="" id="{20F95502-65C6-482A-9B40-DDCB8DAA9D75}"/>
              </a:ext>
            </a:extLst>
          </p:cNvPr>
          <p:cNvGrpSpPr/>
          <p:nvPr/>
        </p:nvGrpSpPr>
        <p:grpSpPr>
          <a:xfrm>
            <a:off x="173561" y="64966"/>
            <a:ext cx="11911703" cy="152229"/>
            <a:chOff x="5237956" y="2222500"/>
            <a:chExt cx="16699085" cy="1302327"/>
          </a:xfrm>
        </p:grpSpPr>
        <p:sp>
          <p:nvSpPr>
            <p:cNvPr id="23"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4"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5"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pic>
        <p:nvPicPr>
          <p:cNvPr id="26" name="Picture 25"/>
          <p:cNvPicPr/>
          <p:nvPr/>
        </p:nvPicPr>
        <p:blipFill>
          <a:blip r:embed="rId12" cstate="print">
            <a:lum bright="-10000"/>
          </a:blip>
          <a:srcRect l="30183" t="11422" r="29655" b="70043"/>
          <a:stretch>
            <a:fillRect/>
          </a:stretch>
        </p:blipFill>
        <p:spPr bwMode="auto">
          <a:xfrm>
            <a:off x="1868908" y="3311768"/>
            <a:ext cx="9748592" cy="1970553"/>
          </a:xfrm>
          <a:prstGeom prst="rect">
            <a:avLst/>
          </a:prstGeom>
          <a:noFill/>
          <a:ln w="9525">
            <a:noFill/>
            <a:miter lim="800000"/>
            <a:headEnd/>
            <a:tailEnd/>
          </a:ln>
        </p:spPr>
      </p:pic>
      <p:sp>
        <p:nvSpPr>
          <p:cNvPr id="20" name="Rectangle 19"/>
          <p:cNvSpPr/>
          <p:nvPr/>
        </p:nvSpPr>
        <p:spPr>
          <a:xfrm>
            <a:off x="2317913" y="4599544"/>
            <a:ext cx="1123995" cy="362404"/>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sp>
        <p:nvSpPr>
          <p:cNvPr id="18" name="Rectangle 17"/>
          <p:cNvSpPr/>
          <p:nvPr/>
        </p:nvSpPr>
        <p:spPr>
          <a:xfrm>
            <a:off x="6838726" y="3974028"/>
            <a:ext cx="2541207" cy="314827"/>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spTree>
    <p:extLst>
      <p:ext uri="{BB962C8B-B14F-4D97-AF65-F5344CB8AC3E}">
        <p14:creationId xmlns:p14="http://schemas.microsoft.com/office/powerpoint/2010/main" xmlns="" val="2221283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1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2000"/>
                                        <p:tgtEl>
                                          <p:spTgt spid="12"/>
                                        </p:tgtEl>
                                      </p:cBhvr>
                                    </p:animEffect>
                                  </p:childTnLst>
                                  <p:subTnLst>
                                    <p:set>
                                      <p:cBhvr override="childStyle">
                                        <p:cTn dur="1" fill="hold" display="0" masterRel="nextClick" afterEffect="1"/>
                                        <p:tgtEl>
                                          <p:spTgt spid="12"/>
                                        </p:tgtEl>
                                        <p:attrNameLst>
                                          <p:attrName>style.visibility</p:attrName>
                                        </p:attrNameLst>
                                      </p:cBhvr>
                                      <p:to>
                                        <p:strVal val="hidden"/>
                                      </p:to>
                                    </p:set>
                                  </p:subTnLst>
                                </p:cTn>
                              </p:par>
                            </p:childTnLst>
                          </p:cTn>
                        </p:par>
                      </p:childTnLst>
                    </p:cTn>
                  </p:par>
                  <p:par>
                    <p:cTn id="23" fill="hold">
                      <p:stCondLst>
                        <p:cond delay="indefinite"/>
                      </p:stCondLst>
                      <p:childTnLst>
                        <p:par>
                          <p:cTn id="24" fill="hold">
                            <p:stCondLst>
                              <p:cond delay="0"/>
                            </p:stCondLst>
                            <p:childTnLst>
                              <p:par>
                                <p:cTn id="25" presetID="22" presetClass="entr" presetSubtype="2"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right)">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2"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right)">
                                      <p:cBhvr>
                                        <p:cTn id="32" dur="1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up)">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2"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right)">
                                      <p:cBhvr>
                                        <p:cTn id="42" dur="10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up)">
                                      <p:cBhvr>
                                        <p:cTn id="47" dur="20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2" fill="hold"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right)">
                                      <p:cBhvr>
                                        <p:cTn id="52" dur="10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wipe(up)">
                                      <p:cBhvr>
                                        <p:cTn id="57" dur="2000"/>
                                        <p:tgtEl>
                                          <p:spTgt spid="1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2" fill="hold"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wipe(right)">
                                      <p:cBhvr>
                                        <p:cTn id="62" dur="10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1"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up)">
                                      <p:cBhvr>
                                        <p:cTn id="67" dur="20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grpId="0"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right)">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1"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up)">
                                      <p:cBhvr>
                                        <p:cTn id="77" dur="20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2" fill="hold"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wipe(right)">
                                      <p:cBhvr>
                                        <p:cTn id="82" dur="1000"/>
                                        <p:tgtEl>
                                          <p:spTgt spid="1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1" fill="hold" grpId="0" nodeType="clickEffect">
                                  <p:stCondLst>
                                    <p:cond delay="0"/>
                                  </p:stCondLst>
                                  <p:childTnLst>
                                    <p:set>
                                      <p:cBhvr>
                                        <p:cTn id="86" dur="1" fill="hold">
                                          <p:stCondLst>
                                            <p:cond delay="0"/>
                                          </p:stCondLst>
                                        </p:cTn>
                                        <p:tgtEl>
                                          <p:spTgt spid="21"/>
                                        </p:tgtEl>
                                        <p:attrNameLst>
                                          <p:attrName>style.visibility</p:attrName>
                                        </p:attrNameLst>
                                      </p:cBhvr>
                                      <p:to>
                                        <p:strVal val="visible"/>
                                      </p:to>
                                    </p:set>
                                    <p:animEffect transition="in" filter="wipe(up)">
                                      <p:cBhvr>
                                        <p:cTn id="87"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10" grpId="0" animBg="1"/>
      <p:bldP spid="12" grpId="0" animBg="1"/>
      <p:bldP spid="14" grpId="0" animBg="1"/>
      <p:bldP spid="16" grpId="0" animBg="1"/>
      <p:bldP spid="21" grpId="0" animBg="1"/>
      <p:bldP spid="20"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2" name="Pentagon 11"/>
          <p:cNvSpPr/>
          <p:nvPr/>
        </p:nvSpPr>
        <p:spPr>
          <a:xfrm flipH="1">
            <a:off x="7390526" y="519755"/>
            <a:ext cx="4485137" cy="1900308"/>
          </a:xfrm>
          <a:prstGeom prst="homePlate">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27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lvl="0" algn="ctr" rtl="1"/>
            <a:r>
              <a:rPr lang="fa-IR" sz="2822" b="1" dirty="0">
                <a:solidFill>
                  <a:schemeClr val="tx1"/>
                </a:solidFill>
                <a:cs typeface="B Mitra" panose="00000400000000000000" pitchFamily="2" charset="-78"/>
              </a:rPr>
              <a:t>رسیدگی در پنل کنترل کیفی(</a:t>
            </a:r>
            <a:r>
              <a:rPr lang="en-US" sz="2822" b="1" dirty="0">
                <a:solidFill>
                  <a:schemeClr val="tx1"/>
                </a:solidFill>
                <a:cs typeface="B Mitra" panose="00000400000000000000" pitchFamily="2" charset="-78"/>
              </a:rPr>
              <a:t>QCP</a:t>
            </a:r>
            <a:r>
              <a:rPr lang="fa-IR" sz="2822" b="1" dirty="0">
                <a:solidFill>
                  <a:schemeClr val="tx1"/>
                </a:solidFill>
                <a:cs typeface="B Mitra" panose="00000400000000000000" pitchFamily="2" charset="-78"/>
              </a:rPr>
              <a:t>)</a:t>
            </a: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15" name="Chevron 14"/>
          <p:cNvSpPr/>
          <p:nvPr/>
        </p:nvSpPr>
        <p:spPr>
          <a:xfrm flipH="1">
            <a:off x="524894" y="519755"/>
            <a:ext cx="7544813" cy="1888110"/>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784316" marR="3258" indent="-776579" algn="ctr">
              <a:lnSpc>
                <a:spcPct val="150000"/>
              </a:lnSpc>
              <a:spcBef>
                <a:spcPts val="64"/>
              </a:spcBef>
            </a:pPr>
            <a:r>
              <a:rPr lang="fa-IR" sz="2565" b="1" dirty="0">
                <a:solidFill>
                  <a:schemeClr val="tx1"/>
                </a:solidFill>
                <a:cs typeface="B Mitra" panose="00000400000000000000" pitchFamily="2" charset="-78"/>
              </a:rPr>
              <a:t>پیش نیاز: </a:t>
            </a:r>
          </a:p>
          <a:p>
            <a:pPr marL="784316" marR="3258" indent="-776579" algn="ctr">
              <a:lnSpc>
                <a:spcPct val="150000"/>
              </a:lnSpc>
              <a:spcBef>
                <a:spcPts val="64"/>
              </a:spcBef>
            </a:pPr>
            <a:r>
              <a:rPr lang="fa-IR" sz="2565" b="1" dirty="0">
                <a:solidFill>
                  <a:schemeClr val="tx1"/>
                </a:solidFill>
                <a:cs typeface="B Mitra" panose="00000400000000000000" pitchFamily="2" charset="-78"/>
              </a:rPr>
              <a:t>کنترل پیکربندی کاربران در پنل پیکربندی کاربران (</a:t>
            </a:r>
            <a:r>
              <a:rPr lang="en-US" sz="2565" b="1" dirty="0">
                <a:solidFill>
                  <a:schemeClr val="tx1"/>
                </a:solidFill>
                <a:cs typeface="B Mitra" panose="00000400000000000000" pitchFamily="2" charset="-78"/>
              </a:rPr>
              <a:t>UCP</a:t>
            </a:r>
            <a:r>
              <a:rPr lang="fa-IR" sz="2565" b="1" dirty="0">
                <a:solidFill>
                  <a:schemeClr val="tx1"/>
                </a:solidFill>
                <a:cs typeface="B Mitra" panose="00000400000000000000" pitchFamily="2" charset="-78"/>
              </a:rPr>
              <a:t>) و اصلاح پیکربندی در صورت لزوم</a:t>
            </a:r>
          </a:p>
        </p:txBody>
      </p:sp>
      <p:pic>
        <p:nvPicPr>
          <p:cNvPr id="6" name="Picture 5"/>
          <p:cNvPicPr>
            <a:picLocks noChangeAspect="1"/>
          </p:cNvPicPr>
          <p:nvPr/>
        </p:nvPicPr>
        <p:blipFill rotWithShape="1">
          <a:blip r:embed="rId3" cstate="print"/>
          <a:srcRect l="28332" t="10416" r="17521" b="6376"/>
          <a:stretch/>
        </p:blipFill>
        <p:spPr>
          <a:xfrm>
            <a:off x="6855644" y="2500481"/>
            <a:ext cx="4923731" cy="4153897"/>
          </a:xfrm>
          <a:prstGeom prst="rect">
            <a:avLst/>
          </a:prstGeom>
        </p:spPr>
      </p:pic>
      <p:pic>
        <p:nvPicPr>
          <p:cNvPr id="4" name="Picture 3"/>
          <p:cNvPicPr>
            <a:picLocks noChangeAspect="1"/>
          </p:cNvPicPr>
          <p:nvPr/>
        </p:nvPicPr>
        <p:blipFill rotWithShape="1">
          <a:blip r:embed="rId4" cstate="print">
            <a:extLst>
              <a:ext uri="{BEBA8EAE-BF5A-486C-A8C5-ECC9F3942E4B}">
                <a14:imgProps xmlns:a14="http://schemas.microsoft.com/office/drawing/2010/main" xmlns="">
                  <a14:imgLayer r:embed="rId5">
                    <a14:imgEffect>
                      <a14:sharpenSoften amount="25000"/>
                    </a14:imgEffect>
                  </a14:imgLayer>
                </a14:imgProps>
              </a:ext>
            </a:extLst>
          </a:blip>
          <a:srcRect t="26289" b="34375"/>
          <a:stretch/>
        </p:blipFill>
        <p:spPr>
          <a:xfrm>
            <a:off x="545636" y="2640397"/>
            <a:ext cx="11233738" cy="3875337"/>
          </a:xfrm>
          <a:prstGeom prst="rect">
            <a:avLst/>
          </a:prstGeom>
        </p:spPr>
      </p:pic>
      <p:sp>
        <p:nvSpPr>
          <p:cNvPr id="17" name="Rectangle 16"/>
          <p:cNvSpPr/>
          <p:nvPr/>
        </p:nvSpPr>
        <p:spPr>
          <a:xfrm>
            <a:off x="2053972" y="5248197"/>
            <a:ext cx="1097779" cy="703962"/>
          </a:xfrm>
          <a:prstGeom prst="rect">
            <a:avLst/>
          </a:prstGeom>
          <a:noFill/>
          <a:ln w="76200">
            <a:solidFill>
              <a:srgbClr val="FF0000"/>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1154"/>
          </a:p>
        </p:txBody>
      </p:sp>
    </p:spTree>
    <p:extLst>
      <p:ext uri="{BB962C8B-B14F-4D97-AF65-F5344CB8AC3E}">
        <p14:creationId xmlns:p14="http://schemas.microsoft.com/office/powerpoint/2010/main" xmlns="" val="5266853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right)">
                                      <p:cBhvr>
                                        <p:cTn id="7" dur="10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right)">
                                      <p:cBhvr>
                                        <p:cTn id="12" dur="1000"/>
                                        <p:tgtEl>
                                          <p:spTgt spid="6"/>
                                        </p:tgtEl>
                                      </p:cBhvr>
                                    </p:animEffect>
                                  </p:childTnLst>
                                  <p:subTnLst>
                                    <p:set>
                                      <p:cBhvr override="childStyle">
                                        <p:cTn dur="1" fill="hold" display="0" masterRel="nextClick" afterEffect="1"/>
                                        <p:tgtEl>
                                          <p:spTgt spid="6"/>
                                        </p:tgtEl>
                                        <p:attrNameLst>
                                          <p:attrName>style.visibility</p:attrName>
                                        </p:attrNameLst>
                                      </p:cBhvr>
                                      <p:to>
                                        <p:strVal val="hidden"/>
                                      </p:to>
                                    </p:set>
                                  </p:sub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right)">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wipe(up)">
                                      <p:cBhvr>
                                        <p:cTn id="22"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7"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11" name="TextBox 10"/>
          <p:cNvSpPr txBox="1"/>
          <p:nvPr/>
        </p:nvSpPr>
        <p:spPr>
          <a:xfrm>
            <a:off x="1282700" y="1143533"/>
            <a:ext cx="4697416" cy="1572546"/>
          </a:xfrm>
          <a:prstGeom prst="rect">
            <a:avLst/>
          </a:prstGeom>
          <a:noFill/>
        </p:spPr>
        <p:txBody>
          <a:bodyPr wrap="square" rtlCol="1">
            <a:spAutoFit/>
          </a:bodyPr>
          <a:lstStyle/>
          <a:p>
            <a:pPr algn="ctr" rtl="1">
              <a:lnSpc>
                <a:spcPct val="200000"/>
              </a:lnSpc>
            </a:pPr>
            <a:r>
              <a:rPr lang="fa-IR" sz="2565" dirty="0" smtClean="0">
                <a:cs typeface="B Titr" panose="00000700000000000000" pitchFamily="2" charset="-78"/>
              </a:rPr>
              <a:t>راهنمای استعلام استحقاق از طریق سامانه استحقاق سنجی</a:t>
            </a:r>
            <a:endParaRPr lang="fa-IR" sz="2565" dirty="0">
              <a:cs typeface="B Titr" panose="00000700000000000000" pitchFamily="2" charset="-78"/>
            </a:endParaRPr>
          </a:p>
        </p:txBody>
      </p:sp>
      <p:cxnSp>
        <p:nvCxnSpPr>
          <p:cNvPr id="3" name="Straight Connector 2"/>
          <p:cNvCxnSpPr/>
          <p:nvPr/>
        </p:nvCxnSpPr>
        <p:spPr>
          <a:xfrm flipV="1">
            <a:off x="1934208" y="2968753"/>
            <a:ext cx="3909549" cy="19739"/>
          </a:xfrm>
          <a:prstGeom prst="line">
            <a:avLst/>
          </a:prstGeom>
        </p:spPr>
        <p:style>
          <a:lnRef idx="1">
            <a:schemeClr val="dk1"/>
          </a:lnRef>
          <a:fillRef idx="0">
            <a:schemeClr val="dk1"/>
          </a:fillRef>
          <a:effectRef idx="0">
            <a:schemeClr val="dk1"/>
          </a:effectRef>
          <a:fontRef idx="minor">
            <a:schemeClr val="tx1"/>
          </a:fontRef>
        </p:style>
      </p:cxnSp>
      <p:sp>
        <p:nvSpPr>
          <p:cNvPr id="7" name="Subtitle 6"/>
          <p:cNvSpPr>
            <a:spLocks noGrp="1"/>
          </p:cNvSpPr>
          <p:nvPr>
            <p:ph type="subTitle" idx="1"/>
          </p:nvPr>
        </p:nvSpPr>
        <p:spPr>
          <a:xfrm>
            <a:off x="991933" y="3721552"/>
            <a:ext cx="5256455" cy="2466640"/>
          </a:xfrm>
        </p:spPr>
        <p:txBody>
          <a:bodyPr>
            <a:normAutofit/>
          </a:bodyPr>
          <a:lstStyle/>
          <a:p>
            <a:pPr algn="r" rtl="1"/>
            <a:endParaRPr lang="fa-IR" sz="2565" dirty="0">
              <a:cs typeface="B Mitra" panose="00000400000000000000" pitchFamily="2" charset="-78"/>
            </a:endParaRPr>
          </a:p>
        </p:txBody>
      </p:sp>
      <p:pic>
        <p:nvPicPr>
          <p:cNvPr id="13" name="Picture 12"/>
          <p:cNvPicPr>
            <a:picLocks noChangeAspect="1"/>
          </p:cNvPicPr>
          <p:nvPr/>
        </p:nvPicPr>
        <p:blipFill>
          <a:blip r:embed="rId3" cstate="print">
            <a:duotone>
              <a:prstClr val="black"/>
              <a:schemeClr val="accent6">
                <a:lumMod val="20000"/>
                <a:lumOff val="80000"/>
                <a:tint val="45000"/>
                <a:satMod val="400000"/>
              </a:schemeClr>
            </a:duotone>
            <a:extLst>
              <a:ext uri="{28A0092B-C50C-407E-A947-70E740481C1C}">
                <a14:useLocalDpi xmlns:a14="http://schemas.microsoft.com/office/drawing/2010/main" xmlns="" val="0"/>
              </a:ext>
            </a:extLst>
          </a:blip>
          <a:stretch>
            <a:fillRect/>
          </a:stretch>
        </p:blipFill>
        <p:spPr>
          <a:xfrm>
            <a:off x="6144869" y="1229879"/>
            <a:ext cx="5615151" cy="3909549"/>
          </a:xfrm>
          <a:prstGeom prst="ellipse">
            <a:avLst/>
          </a:prstGeom>
          <a:ln>
            <a:noFill/>
          </a:ln>
          <a:effectLst>
            <a:softEdge rad="112500"/>
          </a:effectLst>
        </p:spPr>
      </p:pic>
    </p:spTree>
    <p:extLst>
      <p:ext uri="{BB962C8B-B14F-4D97-AF65-F5344CB8AC3E}">
        <p14:creationId xmlns:p14="http://schemas.microsoft.com/office/powerpoint/2010/main" xmlns="" val="16420806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3" name="Content Placeholder 2"/>
          <p:cNvSpPr>
            <a:spLocks noGrp="1"/>
          </p:cNvSpPr>
          <p:nvPr>
            <p:ph idx="1"/>
          </p:nvPr>
        </p:nvSpPr>
        <p:spPr>
          <a:xfrm>
            <a:off x="4072538" y="1825625"/>
            <a:ext cx="7281262" cy="4351338"/>
          </a:xfrm>
        </p:spPr>
        <p:txBody>
          <a:bodyPr/>
          <a:lstStyle/>
          <a:p>
            <a:endParaRPr lang="fa-IR" dirty="0" smtClean="0">
              <a:cs typeface="B Mitra" panose="00000400000000000000" pitchFamily="2" charset="-78"/>
            </a:endParaRPr>
          </a:p>
          <a:p>
            <a:r>
              <a:rPr lang="fa-IR" sz="2400" dirty="0" smtClean="0">
                <a:cs typeface="B Mitra" panose="00000400000000000000" pitchFamily="2" charset="-78"/>
              </a:rPr>
              <a:t>کلیه داروخانه ها و مراکز تصویربرداری با استفاده از نام کاربری و گذرواژه تایید خدمت می توانند وارد سامانه شوند. </a:t>
            </a:r>
          </a:p>
          <a:p>
            <a:r>
              <a:rPr lang="fa-IR" sz="2400" dirty="0" smtClean="0">
                <a:cs typeface="B Mitra" panose="00000400000000000000" pitchFamily="2" charset="-78"/>
              </a:rPr>
              <a:t>آزمایشگاهها و فیزیوتراپی ها از طریق توضیحات مندرج در سامانه می توانند وارد سامانه شوند.</a:t>
            </a:r>
          </a:p>
          <a:p>
            <a:endParaRPr lang="fa-IR" sz="2400" dirty="0" smtClean="0">
              <a:cs typeface="B Mitra" panose="00000400000000000000" pitchFamily="2" charset="-78"/>
            </a:endParaRPr>
          </a:p>
        </p:txBody>
      </p:sp>
      <p:pic>
        <p:nvPicPr>
          <p:cNvPr id="4" name="Picture 3"/>
          <p:cNvPicPr>
            <a:picLocks noChangeAspect="1"/>
          </p:cNvPicPr>
          <p:nvPr/>
        </p:nvPicPr>
        <p:blipFill rotWithShape="1">
          <a:blip r:embed="rId2" cstate="print"/>
          <a:srcRect l="28198" t="25206" r="27023" b="14969"/>
          <a:stretch/>
        </p:blipFill>
        <p:spPr>
          <a:xfrm>
            <a:off x="649062" y="1982481"/>
            <a:ext cx="3423475" cy="3727307"/>
          </a:xfrm>
          <a:prstGeom prst="rect">
            <a:avLst/>
          </a:prstGeom>
        </p:spPr>
      </p:pic>
      <p:sp>
        <p:nvSpPr>
          <p:cNvPr id="6" name="Chevron 5"/>
          <p:cNvSpPr/>
          <p:nvPr/>
        </p:nvSpPr>
        <p:spPr>
          <a:xfrm flipH="1">
            <a:off x="8448320" y="729188"/>
            <a:ext cx="2793439" cy="799191"/>
          </a:xfrm>
          <a:prstGeom prst="chevron">
            <a:avLst/>
          </a:prstGeom>
          <a:gradFill flip="none" rotWithShape="1">
            <a:gsLst>
              <a:gs pos="0">
                <a:srgbClr val="28F476">
                  <a:shade val="30000"/>
                  <a:satMod val="115000"/>
                </a:srgbClr>
              </a:gs>
              <a:gs pos="50000">
                <a:srgbClr val="28F476">
                  <a:shade val="67500"/>
                  <a:satMod val="115000"/>
                </a:srgbClr>
              </a:gs>
              <a:gs pos="100000">
                <a:srgbClr val="28F476">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052" b="1" dirty="0" smtClean="0">
                <a:solidFill>
                  <a:schemeClr val="tx1"/>
                </a:solidFill>
                <a:cs typeface="B Mitra" panose="00000400000000000000" pitchFamily="2" charset="-78"/>
              </a:rPr>
              <a:t>ورود به سامانه </a:t>
            </a:r>
            <a:endParaRPr lang="fa-IR" sz="2052" b="1" dirty="0">
              <a:solidFill>
                <a:schemeClr val="tx1"/>
              </a:solidFill>
              <a:cs typeface="B Mitra" panose="00000400000000000000" pitchFamily="2" charset="-78"/>
            </a:endParaRPr>
          </a:p>
        </p:txBody>
      </p:sp>
    </p:spTree>
    <p:extLst>
      <p:ext uri="{BB962C8B-B14F-4D97-AF65-F5344CB8AC3E}">
        <p14:creationId xmlns:p14="http://schemas.microsoft.com/office/powerpoint/2010/main" xmlns="" val="1335132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dirty="0"/>
          </a:p>
        </p:txBody>
      </p:sp>
      <p:sp>
        <p:nvSpPr>
          <p:cNvPr id="6" name="Chevron 5"/>
          <p:cNvSpPr/>
          <p:nvPr/>
        </p:nvSpPr>
        <p:spPr>
          <a:xfrm flipH="1">
            <a:off x="8448320" y="729188"/>
            <a:ext cx="2793439" cy="799191"/>
          </a:xfrm>
          <a:prstGeom prst="chevron">
            <a:avLst/>
          </a:prstGeom>
          <a:gradFill flip="none" rotWithShape="1">
            <a:gsLst>
              <a:gs pos="0">
                <a:srgbClr val="28F476">
                  <a:shade val="30000"/>
                  <a:satMod val="115000"/>
                </a:srgbClr>
              </a:gs>
              <a:gs pos="50000">
                <a:srgbClr val="28F476">
                  <a:shade val="67500"/>
                  <a:satMod val="115000"/>
                </a:srgbClr>
              </a:gs>
              <a:gs pos="100000">
                <a:srgbClr val="28F476">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052" b="1" dirty="0" smtClean="0">
                <a:solidFill>
                  <a:schemeClr val="tx1"/>
                </a:solidFill>
                <a:cs typeface="B Mitra" panose="00000400000000000000" pitchFamily="2" charset="-78"/>
              </a:rPr>
              <a:t>ورود شماره ملی و شماره نظام پزشکی</a:t>
            </a:r>
            <a:endParaRPr lang="fa-IR" sz="2052" b="1" dirty="0">
              <a:solidFill>
                <a:schemeClr val="tx1"/>
              </a:solidFill>
              <a:cs typeface="B Mitra" panose="00000400000000000000" pitchFamily="2" charset="-78"/>
            </a:endParaRPr>
          </a:p>
        </p:txBody>
      </p:sp>
      <p:pic>
        <p:nvPicPr>
          <p:cNvPr id="5" name="Picture 4"/>
          <p:cNvPicPr>
            <a:picLocks noChangeAspect="1"/>
          </p:cNvPicPr>
          <p:nvPr/>
        </p:nvPicPr>
        <p:blipFill rotWithShape="1">
          <a:blip r:embed="rId2" cstate="print"/>
          <a:srcRect l="28984" t="34250" r="28438" b="30875"/>
          <a:stretch/>
        </p:blipFill>
        <p:spPr>
          <a:xfrm>
            <a:off x="494473" y="2022612"/>
            <a:ext cx="4514024" cy="4007127"/>
          </a:xfrm>
          <a:prstGeom prst="rect">
            <a:avLst/>
          </a:prstGeom>
        </p:spPr>
      </p:pic>
      <p:sp>
        <p:nvSpPr>
          <p:cNvPr id="8" name="Content Placeholder 2"/>
          <p:cNvSpPr>
            <a:spLocks noGrp="1"/>
          </p:cNvSpPr>
          <p:nvPr>
            <p:ph idx="1"/>
          </p:nvPr>
        </p:nvSpPr>
        <p:spPr>
          <a:xfrm>
            <a:off x="5486400" y="1825625"/>
            <a:ext cx="5867400" cy="4005332"/>
          </a:xfrm>
        </p:spPr>
        <p:txBody>
          <a:bodyPr/>
          <a:lstStyle/>
          <a:p>
            <a:endParaRPr lang="fa-IR" dirty="0" smtClean="0">
              <a:cs typeface="B Mitra" panose="00000400000000000000" pitchFamily="2" charset="-78"/>
            </a:endParaRPr>
          </a:p>
          <a:p>
            <a:endParaRPr lang="fa-IR" sz="2400" dirty="0" smtClean="0">
              <a:cs typeface="B Mitra" panose="00000400000000000000" pitchFamily="2" charset="-78"/>
            </a:endParaRPr>
          </a:p>
          <a:p>
            <a:endParaRPr lang="fa-IR" sz="2400" dirty="0">
              <a:cs typeface="B Mitra" panose="00000400000000000000" pitchFamily="2" charset="-78"/>
            </a:endParaRPr>
          </a:p>
          <a:p>
            <a:r>
              <a:rPr lang="fa-IR" sz="2400" dirty="0" smtClean="0">
                <a:cs typeface="B Mitra" panose="00000400000000000000" pitchFamily="2" charset="-78"/>
              </a:rPr>
              <a:t>درج شماره ملی و شماره نظام پزشکی پزشک</a:t>
            </a:r>
          </a:p>
          <a:p>
            <a:r>
              <a:rPr lang="fa-IR" sz="2400" dirty="0" smtClean="0">
                <a:cs typeface="B Mitra" panose="00000400000000000000" pitchFamily="2" charset="-78"/>
              </a:rPr>
              <a:t>استعلام از سامانه </a:t>
            </a:r>
          </a:p>
          <a:p>
            <a:r>
              <a:rPr lang="fa-IR" sz="2400" dirty="0" smtClean="0">
                <a:cs typeface="B Mitra" panose="00000400000000000000" pitchFamily="2" charset="-78"/>
              </a:rPr>
              <a:t>درج شناسه رهگیری روی دفترچه</a:t>
            </a:r>
            <a:endParaRPr lang="fa-IR" sz="2400" dirty="0">
              <a:cs typeface="B Mitra" panose="00000400000000000000" pitchFamily="2" charset="-78"/>
            </a:endParaRPr>
          </a:p>
        </p:txBody>
      </p:sp>
      <p:sp>
        <p:nvSpPr>
          <p:cNvPr id="9" name="Chevron 8"/>
          <p:cNvSpPr/>
          <p:nvPr/>
        </p:nvSpPr>
        <p:spPr>
          <a:xfrm flipH="1">
            <a:off x="5793952" y="764231"/>
            <a:ext cx="2793439" cy="799191"/>
          </a:xfrm>
          <a:prstGeom prst="chevron">
            <a:avLst/>
          </a:prstGeom>
          <a:gradFill flip="none" rotWithShape="1">
            <a:gsLst>
              <a:gs pos="0">
                <a:srgbClr val="28F476">
                  <a:shade val="30000"/>
                  <a:satMod val="115000"/>
                </a:srgbClr>
              </a:gs>
              <a:gs pos="50000">
                <a:srgbClr val="28F476">
                  <a:shade val="67500"/>
                  <a:satMod val="115000"/>
                </a:srgbClr>
              </a:gs>
              <a:gs pos="100000">
                <a:srgbClr val="28F476">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052" b="1" dirty="0" smtClean="0">
                <a:solidFill>
                  <a:schemeClr val="tx1"/>
                </a:solidFill>
                <a:cs typeface="B Mitra" panose="00000400000000000000" pitchFamily="2" charset="-78"/>
              </a:rPr>
              <a:t>انجام استعلام </a:t>
            </a:r>
            <a:endParaRPr lang="fa-IR" sz="2052" b="1" dirty="0">
              <a:solidFill>
                <a:schemeClr val="tx1"/>
              </a:solidFill>
              <a:cs typeface="B Mitra" panose="00000400000000000000" pitchFamily="2" charset="-78"/>
            </a:endParaRPr>
          </a:p>
        </p:txBody>
      </p:sp>
      <p:sp>
        <p:nvSpPr>
          <p:cNvPr id="11" name="Chevron 10"/>
          <p:cNvSpPr/>
          <p:nvPr/>
        </p:nvSpPr>
        <p:spPr>
          <a:xfrm flipH="1">
            <a:off x="3139584" y="764231"/>
            <a:ext cx="2793439" cy="799191"/>
          </a:xfrm>
          <a:prstGeom prst="chevron">
            <a:avLst/>
          </a:prstGeom>
          <a:gradFill flip="none" rotWithShape="1">
            <a:gsLst>
              <a:gs pos="0">
                <a:srgbClr val="28F476">
                  <a:shade val="30000"/>
                  <a:satMod val="115000"/>
                </a:srgbClr>
              </a:gs>
              <a:gs pos="50000">
                <a:srgbClr val="28F476">
                  <a:shade val="67500"/>
                  <a:satMod val="115000"/>
                </a:srgbClr>
              </a:gs>
              <a:gs pos="100000">
                <a:srgbClr val="28F476">
                  <a:shade val="100000"/>
                  <a:satMod val="115000"/>
                </a:srgb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052" b="1" dirty="0" smtClean="0">
                <a:solidFill>
                  <a:schemeClr val="tx1"/>
                </a:solidFill>
                <a:cs typeface="B Mitra" panose="00000400000000000000" pitchFamily="2" charset="-78"/>
              </a:rPr>
              <a:t>درج شناسه رهگیری </a:t>
            </a:r>
            <a:endParaRPr lang="fa-IR" sz="2052" b="1" dirty="0">
              <a:solidFill>
                <a:schemeClr val="tx1"/>
              </a:solidFill>
              <a:cs typeface="B Mitra" panose="00000400000000000000" pitchFamily="2" charset="-78"/>
            </a:endParaRPr>
          </a:p>
        </p:txBody>
      </p:sp>
    </p:spTree>
    <p:extLst>
      <p:ext uri="{BB962C8B-B14F-4D97-AF65-F5344CB8AC3E}">
        <p14:creationId xmlns:p14="http://schemas.microsoft.com/office/powerpoint/2010/main" xmlns="" val="2978022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righ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righ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right)">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2" name="Pentagon 11"/>
          <p:cNvSpPr/>
          <p:nvPr/>
        </p:nvSpPr>
        <p:spPr>
          <a:xfrm flipH="1">
            <a:off x="8201607" y="1294391"/>
            <a:ext cx="3914425" cy="3383928"/>
          </a:xfrm>
          <a:prstGeom prst="homePlate">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27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r>
              <a:rPr lang="fa-IR" sz="2052" dirty="0">
                <a:solidFill>
                  <a:schemeClr val="tx1"/>
                </a:solidFill>
                <a:latin typeface="Calibri" panose="020F0502020204030204" pitchFamily="34" charset="0"/>
                <a:ea typeface="Calibri" panose="020F0502020204030204" pitchFamily="34" charset="0"/>
                <a:cs typeface="B Titr" panose="00000700000000000000" pitchFamily="2" charset="-78"/>
              </a:rPr>
              <a:t>فرآیند </a:t>
            </a:r>
            <a:r>
              <a:rPr lang="fa-IR" sz="2052" dirty="0" smtClean="0">
                <a:solidFill>
                  <a:schemeClr val="tx1"/>
                </a:solidFill>
                <a:latin typeface="Calibri" panose="020F0502020204030204" pitchFamily="34" charset="0"/>
                <a:ea typeface="Calibri" panose="020F0502020204030204" pitchFamily="34" charset="0"/>
                <a:cs typeface="B Titr" panose="00000700000000000000" pitchFamily="2" charset="-78"/>
              </a:rPr>
              <a:t>استحقاق سنجی پزشکان</a:t>
            </a:r>
            <a:endParaRPr lang="fa-IR" sz="2052" dirty="0">
              <a:solidFill>
                <a:schemeClr val="tx1"/>
              </a:solidFill>
              <a:cs typeface="B Titr" panose="000007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15" name="Chevron 14"/>
          <p:cNvSpPr/>
          <p:nvPr/>
        </p:nvSpPr>
        <p:spPr>
          <a:xfrm flipH="1">
            <a:off x="5480374" y="1689733"/>
            <a:ext cx="2494833" cy="799191"/>
          </a:xfrm>
          <a:prstGeom prst="chevron">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565" b="1" dirty="0" smtClean="0">
                <a:solidFill>
                  <a:schemeClr val="tx1"/>
                </a:solidFill>
                <a:cs typeface="B Mitra" panose="00000400000000000000" pitchFamily="2" charset="-78"/>
              </a:rPr>
              <a:t>نسخه الکترونیک</a:t>
            </a:r>
            <a:endParaRPr lang="fa-IR" sz="2565" b="1" dirty="0">
              <a:solidFill>
                <a:schemeClr val="tx1"/>
              </a:solidFill>
              <a:cs typeface="B Mitra" panose="00000400000000000000" pitchFamily="2" charset="-78"/>
            </a:endParaRPr>
          </a:p>
        </p:txBody>
      </p:sp>
      <p:sp>
        <p:nvSpPr>
          <p:cNvPr id="16" name="Chevron 15"/>
          <p:cNvSpPr/>
          <p:nvPr/>
        </p:nvSpPr>
        <p:spPr>
          <a:xfrm flipH="1">
            <a:off x="5562175" y="3612816"/>
            <a:ext cx="2494833" cy="1414079"/>
          </a:xfrm>
          <a:prstGeom prst="chevron">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400" b="1" dirty="0" smtClean="0">
                <a:solidFill>
                  <a:schemeClr val="tx1"/>
                </a:solidFill>
                <a:cs typeface="B Mitra" panose="00000400000000000000" pitchFamily="2" charset="-78"/>
              </a:rPr>
              <a:t>ثبت ویزیت و خدمت </a:t>
            </a:r>
            <a:endParaRPr lang="fa-IR" sz="2400" b="1" dirty="0">
              <a:solidFill>
                <a:schemeClr val="tx1"/>
              </a:solidFill>
              <a:cs typeface="B Mitra" panose="00000400000000000000" pitchFamily="2" charset="-78"/>
            </a:endParaRPr>
          </a:p>
        </p:txBody>
      </p:sp>
      <p:sp>
        <p:nvSpPr>
          <p:cNvPr id="2" name="Rounded Rectangle 1"/>
          <p:cNvSpPr/>
          <p:nvPr/>
        </p:nvSpPr>
        <p:spPr>
          <a:xfrm>
            <a:off x="500285" y="1734543"/>
            <a:ext cx="4532116" cy="781291"/>
          </a:xfrm>
          <a:prstGeom prst="roundRect">
            <a:avLst/>
          </a:prstGeom>
          <a:solidFill>
            <a:schemeClr val="accent6">
              <a:lumMod val="20000"/>
              <a:lumOff val="80000"/>
            </a:schemeClr>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a:solidFill>
                  <a:schemeClr val="tx1"/>
                </a:solidFill>
                <a:cs typeface="B Mitra" panose="00000400000000000000" pitchFamily="2" charset="-78"/>
              </a:rPr>
              <a:t>همانند قبل از طریق سامانه </a:t>
            </a:r>
            <a:r>
              <a:rPr lang="fa-IR" dirty="0" smtClean="0">
                <a:solidFill>
                  <a:schemeClr val="tx1"/>
                </a:solidFill>
                <a:cs typeface="B Mitra" panose="00000400000000000000" pitchFamily="2" charset="-78"/>
              </a:rPr>
              <a:t>سامانه نسخه الکترونیک</a:t>
            </a:r>
          </a:p>
        </p:txBody>
      </p:sp>
      <p:sp>
        <p:nvSpPr>
          <p:cNvPr id="18" name="Rounded Rectangle 17"/>
          <p:cNvSpPr/>
          <p:nvPr/>
        </p:nvSpPr>
        <p:spPr>
          <a:xfrm>
            <a:off x="511537" y="3305964"/>
            <a:ext cx="4962163" cy="2447136"/>
          </a:xfrm>
          <a:prstGeom prst="roundRect">
            <a:avLst/>
          </a:prstGeom>
          <a:solidFill>
            <a:schemeClr val="accent6">
              <a:lumMod val="40000"/>
              <a:lumOff val="60000"/>
            </a:schemeClr>
          </a:solidFill>
        </p:spPr>
        <p:style>
          <a:lnRef idx="2">
            <a:schemeClr val="accent6">
              <a:shade val="50000"/>
            </a:schemeClr>
          </a:lnRef>
          <a:fillRef idx="1">
            <a:schemeClr val="accent6"/>
          </a:fillRef>
          <a:effectRef idx="0">
            <a:schemeClr val="accent6"/>
          </a:effectRef>
          <a:fontRef idx="minor">
            <a:schemeClr val="lt1"/>
          </a:fontRef>
        </p:style>
        <p:txBody>
          <a:bodyPr rtlCol="1" anchor="t"/>
          <a:lstStyle/>
          <a:p>
            <a:r>
              <a:rPr lang="fa-IR" dirty="0" smtClean="0">
                <a:solidFill>
                  <a:schemeClr val="tx1"/>
                </a:solidFill>
                <a:cs typeface="B Mitra" panose="00000400000000000000" pitchFamily="2" charset="-78"/>
              </a:rPr>
              <a:t>از طریق سامانه</a:t>
            </a:r>
            <a:r>
              <a:rPr lang="en-US" dirty="0" smtClean="0">
                <a:solidFill>
                  <a:schemeClr val="tx1"/>
                </a:solidFill>
                <a:cs typeface="B Mitra" panose="00000400000000000000" pitchFamily="2" charset="-78"/>
              </a:rPr>
              <a:t> </a:t>
            </a:r>
            <a:r>
              <a:rPr lang="fa-IR" dirty="0" smtClean="0">
                <a:solidFill>
                  <a:schemeClr val="tx1"/>
                </a:solidFill>
                <a:cs typeface="B Mitra" panose="00000400000000000000" pitchFamily="2" charset="-78"/>
              </a:rPr>
              <a:t> نسخه الکترونیک</a:t>
            </a:r>
          </a:p>
          <a:p>
            <a:r>
              <a:rPr lang="fa-IR" dirty="0" smtClean="0">
                <a:solidFill>
                  <a:schemeClr val="tx1"/>
                </a:solidFill>
                <a:cs typeface="B Mitra" panose="00000400000000000000" pitchFamily="2" charset="-78"/>
              </a:rPr>
              <a:t>رسیدگی آنلاین به ویزیت و خدمات پزشک و محاسبه سهم سازمان</a:t>
            </a:r>
          </a:p>
          <a:p>
            <a:r>
              <a:rPr lang="fa-IR" dirty="0" smtClean="0">
                <a:solidFill>
                  <a:schemeClr val="tx1"/>
                </a:solidFill>
                <a:cs typeface="B Mitra" panose="00000400000000000000" pitchFamily="2" charset="-78"/>
              </a:rPr>
              <a:t>تجویز روی برگ دفترچه </a:t>
            </a:r>
          </a:p>
          <a:p>
            <a:r>
              <a:rPr lang="fa-IR" dirty="0" smtClean="0">
                <a:solidFill>
                  <a:schemeClr val="tx1"/>
                </a:solidFill>
                <a:cs typeface="B Mitra" panose="00000400000000000000" pitchFamily="2" charset="-78"/>
              </a:rPr>
              <a:t>عدم نیاز به ارسال </a:t>
            </a:r>
            <a:r>
              <a:rPr lang="en-US" dirty="0" smtClean="0">
                <a:solidFill>
                  <a:schemeClr val="tx1"/>
                </a:solidFill>
                <a:cs typeface="B Mitra" panose="00000400000000000000" pitchFamily="2" charset="-78"/>
              </a:rPr>
              <a:t>xml</a:t>
            </a:r>
          </a:p>
          <a:p>
            <a:r>
              <a:rPr lang="fa-IR" dirty="0" smtClean="0">
                <a:solidFill>
                  <a:schemeClr val="tx1"/>
                </a:solidFill>
                <a:cs typeface="B Mitra" panose="00000400000000000000" pitchFamily="2" charset="-78"/>
              </a:rPr>
              <a:t>رسیدگی در پنل </a:t>
            </a:r>
            <a:r>
              <a:rPr lang="en-US" dirty="0" err="1" smtClean="0">
                <a:solidFill>
                  <a:schemeClr val="tx1"/>
                </a:solidFill>
                <a:cs typeface="B Mitra" panose="00000400000000000000" pitchFamily="2" charset="-78"/>
              </a:rPr>
              <a:t>qcp</a:t>
            </a:r>
            <a:endParaRPr lang="fa-IR" dirty="0" smtClean="0">
              <a:solidFill>
                <a:schemeClr val="tx1"/>
              </a:solidFill>
              <a:cs typeface="B Mitra" panose="00000400000000000000" pitchFamily="2" charset="-78"/>
            </a:endParaRPr>
          </a:p>
          <a:p>
            <a:r>
              <a:rPr lang="fa-IR" dirty="0" smtClean="0">
                <a:solidFill>
                  <a:schemeClr val="tx1"/>
                </a:solidFill>
                <a:cs typeface="B Mitra" panose="00000400000000000000" pitchFamily="2" charset="-78"/>
              </a:rPr>
              <a:t>اولویت در پرداخت مطالبات</a:t>
            </a:r>
          </a:p>
          <a:p>
            <a:pPr>
              <a:buFont typeface="Wingdings" pitchFamily="2" charset="2"/>
              <a:buChar char="v"/>
            </a:pPr>
            <a:r>
              <a:rPr lang="fa-IR" b="1" dirty="0" smtClean="0">
                <a:solidFill>
                  <a:schemeClr val="tx1"/>
                </a:solidFill>
                <a:cs typeface="B Mitra" panose="00000400000000000000" pitchFamily="2" charset="-78"/>
              </a:rPr>
              <a:t>امکان استفاده از اپلیکشن موبایل سامانه</a:t>
            </a:r>
            <a:r>
              <a:rPr lang="en-US" b="1" dirty="0" smtClean="0">
                <a:solidFill>
                  <a:schemeClr val="tx1"/>
                </a:solidFill>
                <a:cs typeface="B Mitra" panose="00000400000000000000" pitchFamily="2" charset="-78"/>
              </a:rPr>
              <a:t> </a:t>
            </a:r>
            <a:r>
              <a:rPr lang="fa-IR" b="1" dirty="0" smtClean="0">
                <a:solidFill>
                  <a:schemeClr val="tx1"/>
                </a:solidFill>
                <a:cs typeface="B Mitra" panose="00000400000000000000" pitchFamily="2" charset="-78"/>
              </a:rPr>
              <a:t> نسخه الکترونیک جهت ثبت ویزیت و خدمت </a:t>
            </a:r>
            <a:endParaRPr lang="en-US" b="1" dirty="0" smtClean="0">
              <a:solidFill>
                <a:schemeClr val="tx1"/>
              </a:solidFill>
              <a:cs typeface="B Mitra" panose="00000400000000000000" pitchFamily="2" charset="-78"/>
            </a:endParaRPr>
          </a:p>
          <a:p>
            <a:endParaRPr lang="fa-IR" dirty="0">
              <a:solidFill>
                <a:schemeClr val="tx1"/>
              </a:solidFill>
              <a:cs typeface="B Mitra" panose="00000400000000000000" pitchFamily="2" charset="-78"/>
            </a:endParaRPr>
          </a:p>
        </p:txBody>
      </p:sp>
    </p:spTree>
    <p:extLst>
      <p:ext uri="{BB962C8B-B14F-4D97-AF65-F5344CB8AC3E}">
        <p14:creationId xmlns:p14="http://schemas.microsoft.com/office/powerpoint/2010/main" xmlns="" val="31110026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2" name="Pentagon 11"/>
          <p:cNvSpPr/>
          <p:nvPr/>
        </p:nvSpPr>
        <p:spPr>
          <a:xfrm flipH="1">
            <a:off x="8201607" y="1456437"/>
            <a:ext cx="3914425" cy="3383928"/>
          </a:xfrm>
          <a:prstGeom prst="homePlate">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27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r>
              <a:rPr lang="fa-IR" sz="2052" dirty="0">
                <a:solidFill>
                  <a:schemeClr val="tx1"/>
                </a:solidFill>
                <a:latin typeface="Calibri" panose="020F0502020204030204" pitchFamily="34" charset="0"/>
                <a:ea typeface="Calibri" panose="020F0502020204030204" pitchFamily="34" charset="0"/>
                <a:cs typeface="B Titr" panose="00000700000000000000" pitchFamily="2" charset="-78"/>
              </a:rPr>
              <a:t>فرآیند </a:t>
            </a:r>
            <a:r>
              <a:rPr lang="fa-IR" sz="2052" dirty="0" smtClean="0">
                <a:solidFill>
                  <a:schemeClr val="tx1"/>
                </a:solidFill>
                <a:latin typeface="Calibri" panose="020F0502020204030204" pitchFamily="34" charset="0"/>
                <a:ea typeface="Calibri" panose="020F0502020204030204" pitchFamily="34" charset="0"/>
                <a:cs typeface="B Titr" panose="00000700000000000000" pitchFamily="2" charset="-78"/>
              </a:rPr>
              <a:t>استحقاق سنجی مراکز ارائه دهنده خدمت </a:t>
            </a:r>
            <a:endParaRPr lang="fa-IR" sz="2052" dirty="0">
              <a:solidFill>
                <a:schemeClr val="tx1"/>
              </a:solidFill>
              <a:cs typeface="B Titr" panose="000007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15" name="Chevron 14"/>
          <p:cNvSpPr/>
          <p:nvPr/>
        </p:nvSpPr>
        <p:spPr>
          <a:xfrm flipH="1">
            <a:off x="5574875" y="2079751"/>
            <a:ext cx="2494833" cy="799191"/>
          </a:xfrm>
          <a:prstGeom prst="chevron">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b="1" dirty="0" smtClean="0">
                <a:solidFill>
                  <a:schemeClr val="tx1"/>
                </a:solidFill>
                <a:cs typeface="B Mitra" panose="00000400000000000000" pitchFamily="2" charset="-78"/>
              </a:rPr>
              <a:t>نسخه الکترونیک یا ثبت نسخه کاغذی </a:t>
            </a:r>
            <a:endParaRPr lang="fa-IR" b="1" dirty="0">
              <a:solidFill>
                <a:schemeClr val="tx1"/>
              </a:solidFill>
              <a:cs typeface="B Mitra" panose="00000400000000000000" pitchFamily="2" charset="-78"/>
            </a:endParaRPr>
          </a:p>
        </p:txBody>
      </p:sp>
      <p:sp>
        <p:nvSpPr>
          <p:cNvPr id="17" name="Chevron 16"/>
          <p:cNvSpPr/>
          <p:nvPr/>
        </p:nvSpPr>
        <p:spPr>
          <a:xfrm flipH="1">
            <a:off x="5574874" y="3440228"/>
            <a:ext cx="2494834" cy="1448683"/>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b="1" dirty="0" smtClean="0">
                <a:solidFill>
                  <a:schemeClr val="tx1"/>
                </a:solidFill>
                <a:cs typeface="B Mitra" panose="00000400000000000000" pitchFamily="2" charset="-78"/>
              </a:rPr>
              <a:t>سامانه تایید خدمات</a:t>
            </a:r>
            <a:endParaRPr lang="fa-IR" b="1" dirty="0">
              <a:solidFill>
                <a:schemeClr val="tx1"/>
              </a:solidFill>
              <a:cs typeface="B Mitra" panose="00000400000000000000" pitchFamily="2" charset="-78"/>
            </a:endParaRPr>
          </a:p>
        </p:txBody>
      </p:sp>
      <p:sp>
        <p:nvSpPr>
          <p:cNvPr id="2" name="Rounded Rectangle 1"/>
          <p:cNvSpPr/>
          <p:nvPr/>
        </p:nvSpPr>
        <p:spPr>
          <a:xfrm>
            <a:off x="798060" y="2062682"/>
            <a:ext cx="4532116" cy="781291"/>
          </a:xfrm>
          <a:prstGeom prst="roundRect">
            <a:avLst/>
          </a:prstGeom>
          <a:solidFill>
            <a:schemeClr val="accent6">
              <a:lumMod val="60000"/>
              <a:lumOff val="40000"/>
            </a:schemeClr>
          </a:solidFill>
        </p:spPr>
        <p:style>
          <a:lnRef idx="2">
            <a:schemeClr val="accent6">
              <a:shade val="50000"/>
            </a:schemeClr>
          </a:lnRef>
          <a:fillRef idx="1">
            <a:schemeClr val="accent6"/>
          </a:fillRef>
          <a:effectRef idx="0">
            <a:schemeClr val="accent6"/>
          </a:effectRef>
          <a:fontRef idx="minor">
            <a:schemeClr val="lt1"/>
          </a:fontRef>
        </p:style>
        <p:txBody>
          <a:bodyPr rtlCol="1" anchor="ctr"/>
          <a:lstStyle/>
          <a:p>
            <a:r>
              <a:rPr lang="fa-IR" dirty="0">
                <a:solidFill>
                  <a:schemeClr val="tx1"/>
                </a:solidFill>
                <a:cs typeface="B Mitra" panose="00000400000000000000" pitchFamily="2" charset="-78"/>
              </a:rPr>
              <a:t>همانند قبل از طریق سامانه </a:t>
            </a:r>
            <a:r>
              <a:rPr lang="fa-IR" dirty="0" smtClean="0">
                <a:solidFill>
                  <a:schemeClr val="tx1"/>
                </a:solidFill>
                <a:cs typeface="B Mitra" panose="00000400000000000000" pitchFamily="2" charset="-78"/>
              </a:rPr>
              <a:t>سامانه نسخه الکترونیک</a:t>
            </a:r>
          </a:p>
          <a:p>
            <a:r>
              <a:rPr lang="fa-IR" dirty="0" smtClean="0">
                <a:solidFill>
                  <a:schemeClr val="tx1"/>
                </a:solidFill>
                <a:cs typeface="B Mitra" panose="00000400000000000000" pitchFamily="2" charset="-78"/>
              </a:rPr>
              <a:t>اولویت پرداخت</a:t>
            </a:r>
            <a:r>
              <a:rPr lang="fa-IR" dirty="0">
                <a:solidFill>
                  <a:schemeClr val="tx1"/>
                </a:solidFill>
                <a:cs typeface="B Mitra" panose="00000400000000000000" pitchFamily="2" charset="-78"/>
              </a:rPr>
              <a:t> </a:t>
            </a:r>
            <a:r>
              <a:rPr lang="fa-IR" dirty="0" smtClean="0">
                <a:solidFill>
                  <a:schemeClr val="tx1"/>
                </a:solidFill>
                <a:cs typeface="B Mitra" panose="00000400000000000000" pitchFamily="2" charset="-78"/>
              </a:rPr>
              <a:t>مطالبات </a:t>
            </a:r>
          </a:p>
          <a:p>
            <a:r>
              <a:rPr lang="fa-IR" dirty="0" smtClean="0">
                <a:solidFill>
                  <a:schemeClr val="tx1"/>
                </a:solidFill>
                <a:cs typeface="B Mitra" panose="00000400000000000000" pitchFamily="2" charset="-78"/>
              </a:rPr>
              <a:t>رسیدگی آنلاین </a:t>
            </a:r>
          </a:p>
        </p:txBody>
      </p:sp>
      <p:sp>
        <p:nvSpPr>
          <p:cNvPr id="19" name="Rounded Rectangle 18"/>
          <p:cNvSpPr/>
          <p:nvPr/>
        </p:nvSpPr>
        <p:spPr>
          <a:xfrm>
            <a:off x="788133" y="3276523"/>
            <a:ext cx="4720792" cy="1951112"/>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r>
              <a:rPr lang="fa-IR" dirty="0" smtClean="0">
                <a:solidFill>
                  <a:schemeClr val="tx1"/>
                </a:solidFill>
                <a:cs typeface="B Mitra" panose="00000400000000000000" pitchFamily="2" charset="-78"/>
              </a:rPr>
              <a:t>از طریق سامانه تایید خدمات</a:t>
            </a:r>
          </a:p>
          <a:p>
            <a:r>
              <a:rPr lang="fa-IR" dirty="0" smtClean="0">
                <a:solidFill>
                  <a:schemeClr val="tx1"/>
                </a:solidFill>
                <a:cs typeface="B Mitra" panose="00000400000000000000" pitchFamily="2" charset="-78"/>
              </a:rPr>
              <a:t>برای نسخ فاقد اعتبار   </a:t>
            </a:r>
          </a:p>
          <a:p>
            <a:r>
              <a:rPr lang="fa-IR" dirty="0" smtClean="0">
                <a:solidFill>
                  <a:schemeClr val="tx1"/>
                </a:solidFill>
                <a:cs typeface="B Mitra" panose="00000400000000000000" pitchFamily="2" charset="-78"/>
              </a:rPr>
              <a:t>ثبت کد رهگیری روی دفترچه </a:t>
            </a:r>
          </a:p>
          <a:p>
            <a:r>
              <a:rPr lang="fa-IR" dirty="0" smtClean="0">
                <a:solidFill>
                  <a:schemeClr val="tx1"/>
                </a:solidFill>
                <a:cs typeface="B Mitra" panose="00000400000000000000" pitchFamily="2" charset="-78"/>
              </a:rPr>
              <a:t>تجویز روی برگ دفترچه</a:t>
            </a:r>
          </a:p>
          <a:p>
            <a:r>
              <a:rPr lang="fa-IR" dirty="0" smtClean="0">
                <a:solidFill>
                  <a:schemeClr val="tx1"/>
                </a:solidFill>
                <a:cs typeface="B Mitra" panose="00000400000000000000" pitchFamily="2" charset="-78"/>
              </a:rPr>
              <a:t>ارسال </a:t>
            </a:r>
            <a:r>
              <a:rPr lang="en-US" dirty="0" smtClean="0">
                <a:solidFill>
                  <a:schemeClr val="tx1"/>
                </a:solidFill>
                <a:cs typeface="B Mitra" panose="00000400000000000000" pitchFamily="2" charset="-78"/>
              </a:rPr>
              <a:t>xml</a:t>
            </a:r>
          </a:p>
          <a:p>
            <a:r>
              <a:rPr lang="fa-IR" dirty="0" smtClean="0">
                <a:solidFill>
                  <a:schemeClr val="tx1"/>
                </a:solidFill>
                <a:cs typeface="B Mitra" panose="00000400000000000000" pitchFamily="2" charset="-78"/>
              </a:rPr>
              <a:t>رسیدگی آفلاین در سامانه اسناد پزشکی</a:t>
            </a:r>
          </a:p>
        </p:txBody>
      </p:sp>
      <p:sp>
        <p:nvSpPr>
          <p:cNvPr id="4" name="Oval 3"/>
          <p:cNvSpPr/>
          <p:nvPr/>
        </p:nvSpPr>
        <p:spPr>
          <a:xfrm>
            <a:off x="7797420" y="3756780"/>
            <a:ext cx="1336876" cy="1069577"/>
          </a:xfrm>
          <a:prstGeom prst="ellipse">
            <a:avLst/>
          </a:prstGeom>
        </p:spPr>
        <p:style>
          <a:lnRef idx="2">
            <a:schemeClr val="accent4">
              <a:shade val="50000"/>
            </a:schemeClr>
          </a:lnRef>
          <a:fillRef idx="1">
            <a:schemeClr val="accent4"/>
          </a:fillRef>
          <a:effectRef idx="0">
            <a:schemeClr val="accent4"/>
          </a:effectRef>
          <a:fontRef idx="minor">
            <a:schemeClr val="lt1"/>
          </a:fontRef>
        </p:style>
        <p:txBody>
          <a:bodyPr rtlCol="1" anchor="ctr"/>
          <a:lstStyle/>
          <a:p>
            <a:pPr algn="ctr"/>
            <a:r>
              <a:rPr lang="fa-IR" sz="1600" b="1" dirty="0" smtClean="0">
                <a:solidFill>
                  <a:sysClr val="windowText" lastClr="000000"/>
                </a:solidFill>
                <a:cs typeface="B Mitra" panose="00000400000000000000" pitchFamily="2" charset="-78"/>
              </a:rPr>
              <a:t>برای نسخ فاقد اعتبار </a:t>
            </a:r>
            <a:endParaRPr lang="fa-IR" sz="1600" b="1" dirty="0">
              <a:solidFill>
                <a:sysClr val="windowText" lastClr="000000"/>
              </a:solidFill>
              <a:cs typeface="B Mitra" panose="00000400000000000000" pitchFamily="2" charset="-78"/>
            </a:endParaRPr>
          </a:p>
        </p:txBody>
      </p:sp>
    </p:spTree>
    <p:extLst>
      <p:ext uri="{BB962C8B-B14F-4D97-AF65-F5344CB8AC3E}">
        <p14:creationId xmlns:p14="http://schemas.microsoft.com/office/powerpoint/2010/main" xmlns="" val="37436178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12" name="Pentagon 11"/>
          <p:cNvSpPr/>
          <p:nvPr/>
        </p:nvSpPr>
        <p:spPr>
          <a:xfrm flipH="1">
            <a:off x="3896879" y="600174"/>
            <a:ext cx="8148762" cy="857796"/>
          </a:xfrm>
          <a:prstGeom prst="homePlate">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r>
              <a:rPr lang="fa-IR" sz="2052" dirty="0">
                <a:solidFill>
                  <a:schemeClr val="tx1">
                    <a:lumMod val="95000"/>
                    <a:lumOff val="5000"/>
                  </a:schemeClr>
                </a:solidFill>
                <a:cs typeface="B Titr" panose="00000700000000000000" pitchFamily="2" charset="-78"/>
              </a:rPr>
              <a:t>فرایند استحقاق سنجی بیمه شدگان </a:t>
            </a:r>
            <a:r>
              <a:rPr lang="fa-IR" sz="2052" dirty="0" smtClean="0">
                <a:solidFill>
                  <a:schemeClr val="tx1">
                    <a:lumMod val="95000"/>
                    <a:lumOff val="5000"/>
                  </a:schemeClr>
                </a:solidFill>
                <a:cs typeface="B Titr" panose="00000700000000000000" pitchFamily="2" charset="-78"/>
              </a:rPr>
              <a:t>از طریق ثبت ویزیت</a:t>
            </a:r>
            <a:endParaRPr lang="fa-IR" sz="2052" dirty="0">
              <a:solidFill>
                <a:schemeClr val="tx1">
                  <a:lumMod val="95000"/>
                  <a:lumOff val="5000"/>
                </a:schemeClr>
              </a:solidFill>
              <a:cs typeface="B Titr" panose="000007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3" name="Content Placeholder 2"/>
          <p:cNvSpPr>
            <a:spLocks noGrp="1"/>
          </p:cNvSpPr>
          <p:nvPr>
            <p:ph idx="1"/>
          </p:nvPr>
        </p:nvSpPr>
        <p:spPr>
          <a:xfrm>
            <a:off x="1013587" y="1663377"/>
            <a:ext cx="10515503" cy="4352427"/>
          </a:xfrm>
        </p:spPr>
        <p:txBody>
          <a:bodyPr>
            <a:noAutofit/>
          </a:bodyPr>
          <a:lstStyle/>
          <a:p>
            <a:pPr lvl="1" algn="r" rtl="1" fontAlgn="base">
              <a:lnSpc>
                <a:spcPct val="150000"/>
              </a:lnSpc>
            </a:pPr>
            <a:r>
              <a:rPr lang="fa-IR" sz="2565" dirty="0" smtClean="0">
                <a:cs typeface="B Mitra" panose="00000400000000000000" pitchFamily="2" charset="-78"/>
              </a:rPr>
              <a:t>اخد نام کاربری و گذرواژه از طریق سامانه </a:t>
            </a:r>
            <a:r>
              <a:rPr lang="en-US" sz="2565" dirty="0" smtClean="0">
                <a:cs typeface="B Mitra" panose="00000400000000000000" pitchFamily="2" charset="-78"/>
              </a:rPr>
              <a:t>PCP</a:t>
            </a:r>
            <a:endParaRPr lang="fa-IR" sz="2565" dirty="0" smtClean="0">
              <a:cs typeface="B Mitra" panose="00000400000000000000" pitchFamily="2" charset="-78"/>
            </a:endParaRPr>
          </a:p>
          <a:p>
            <a:pPr lvl="1" fontAlgn="base">
              <a:lnSpc>
                <a:spcPct val="150000"/>
              </a:lnSpc>
            </a:pPr>
            <a:r>
              <a:rPr lang="fa-IR" sz="2565" dirty="0">
                <a:cs typeface="B Mitra" panose="00000400000000000000" pitchFamily="2" charset="-78"/>
              </a:rPr>
              <a:t>ورود به سامانه </a:t>
            </a:r>
            <a:r>
              <a:rPr lang="fa-IR" sz="2565" dirty="0" smtClean="0">
                <a:cs typeface="B Mitra" panose="00000400000000000000" pitchFamily="2" charset="-78"/>
              </a:rPr>
              <a:t>از </a:t>
            </a:r>
            <a:r>
              <a:rPr lang="fa-IR" sz="2565" dirty="0">
                <a:cs typeface="B Mitra" panose="00000400000000000000" pitchFamily="2" charset="-78"/>
              </a:rPr>
              <a:t>طریق آدرس</a:t>
            </a:r>
            <a:r>
              <a:rPr lang="en-US" sz="2000" dirty="0">
                <a:cs typeface="B Mitra" panose="00000400000000000000" pitchFamily="2" charset="-78"/>
              </a:rPr>
              <a:t> </a:t>
            </a:r>
            <a:r>
              <a:rPr lang="en-US" sz="2000" dirty="0">
                <a:cs typeface="B Mitra" panose="00000400000000000000" pitchFamily="2" charset="-78"/>
                <a:hlinkClick r:id="rId3"/>
              </a:rPr>
              <a:t>www.eservices.ihio.gov.ir/hdk</a:t>
            </a:r>
            <a:r>
              <a:rPr lang="en-US" sz="2000" dirty="0">
                <a:cs typeface="B Mitra" panose="00000400000000000000" pitchFamily="2" charset="-78"/>
              </a:rPr>
              <a:t> </a:t>
            </a:r>
            <a:endParaRPr lang="fa-IR" sz="2565" dirty="0" smtClean="0">
              <a:cs typeface="B Mitra" panose="00000400000000000000" pitchFamily="2" charset="-78"/>
            </a:endParaRPr>
          </a:p>
          <a:p>
            <a:pPr lvl="1" algn="r" rtl="1" fontAlgn="base">
              <a:lnSpc>
                <a:spcPct val="150000"/>
              </a:lnSpc>
            </a:pPr>
            <a:r>
              <a:rPr lang="fa-IR" sz="2565" dirty="0" smtClean="0">
                <a:cs typeface="B Mitra" panose="00000400000000000000" pitchFamily="2" charset="-78"/>
              </a:rPr>
              <a:t>ثبت ویزیت مطابق </a:t>
            </a:r>
            <a:r>
              <a:rPr lang="fa-IR" sz="2565" dirty="0">
                <a:cs typeface="B Mitra" panose="00000400000000000000" pitchFamily="2" charset="-78"/>
              </a:rPr>
              <a:t>با توضیحات مندرج در راهنمای </a:t>
            </a:r>
            <a:r>
              <a:rPr lang="fa-IR" sz="2565" dirty="0" smtClean="0">
                <a:cs typeface="B Mitra" panose="00000400000000000000" pitchFamily="2" charset="-78"/>
              </a:rPr>
              <a:t>مربوطه(راهنمای 1)- رسیدگی آنلاین </a:t>
            </a:r>
          </a:p>
          <a:p>
            <a:pPr lvl="1" algn="r" rtl="1" fontAlgn="base">
              <a:lnSpc>
                <a:spcPct val="150000"/>
              </a:lnSpc>
            </a:pPr>
            <a:r>
              <a:rPr lang="fa-IR" sz="2565" dirty="0" smtClean="0">
                <a:cs typeface="B Mitra" panose="00000400000000000000" pitchFamily="2" charset="-78"/>
              </a:rPr>
              <a:t>تجویز روی برگ دفترچه </a:t>
            </a:r>
          </a:p>
          <a:p>
            <a:pPr lvl="1" algn="r" rtl="1" fontAlgn="base">
              <a:lnSpc>
                <a:spcPct val="150000"/>
              </a:lnSpc>
            </a:pPr>
            <a:r>
              <a:rPr lang="fa-IR" sz="2565" dirty="0" smtClean="0">
                <a:cs typeface="B Mitra" panose="00000400000000000000" pitchFamily="2" charset="-78"/>
              </a:rPr>
              <a:t>کندن برگه دوم دفترچه و ثبت شماره توالی</a:t>
            </a:r>
            <a:endParaRPr lang="fa-IR" sz="2565" dirty="0">
              <a:cs typeface="B Mitra" panose="00000400000000000000" pitchFamily="2" charset="-78"/>
            </a:endParaRPr>
          </a:p>
          <a:p>
            <a:pPr lvl="1" algn="r" rtl="1" fontAlgn="base">
              <a:lnSpc>
                <a:spcPct val="150000"/>
              </a:lnSpc>
            </a:pPr>
            <a:r>
              <a:rPr lang="fa-IR" sz="2565" dirty="0" smtClean="0">
                <a:cs typeface="B Mitra" panose="00000400000000000000" pitchFamily="2" charset="-78"/>
              </a:rPr>
              <a:t>رویت برگه درخواست هزینه در سامانه در انتهای دوره و ارسال به اداره کل</a:t>
            </a:r>
            <a:endParaRPr lang="fa-IR" sz="2565" dirty="0">
              <a:cs typeface="B Mitra" panose="00000400000000000000" pitchFamily="2" charset="-78"/>
            </a:endParaRPr>
          </a:p>
          <a:p>
            <a:pPr lvl="1" algn="r" rtl="1" fontAlgn="base">
              <a:lnSpc>
                <a:spcPct val="150000"/>
              </a:lnSpc>
            </a:pPr>
            <a:r>
              <a:rPr lang="en-US" sz="2565" dirty="0">
                <a:cs typeface="B Mitra" panose="00000400000000000000" pitchFamily="2" charset="-78"/>
              </a:rPr>
              <a:t> </a:t>
            </a:r>
            <a:r>
              <a:rPr lang="fa-IR" sz="2565" dirty="0">
                <a:cs typeface="B Mitra" panose="00000400000000000000" pitchFamily="2" charset="-78"/>
              </a:rPr>
              <a:t>رسیدگی اسناد در </a:t>
            </a:r>
            <a:r>
              <a:rPr lang="fa-IR" sz="2565" dirty="0" smtClean="0">
                <a:cs typeface="B Mitra" panose="00000400000000000000" pitchFamily="2" charset="-78"/>
              </a:rPr>
              <a:t>پنل کنترل کیفی (</a:t>
            </a:r>
            <a:r>
              <a:rPr lang="en-US" sz="2565" dirty="0" smtClean="0">
                <a:cs typeface="B Mitra" panose="00000400000000000000" pitchFamily="2" charset="-78"/>
              </a:rPr>
              <a:t>QCP</a:t>
            </a:r>
            <a:r>
              <a:rPr lang="fa-IR" sz="2565" dirty="0" smtClean="0">
                <a:cs typeface="B Mitra" panose="00000400000000000000" pitchFamily="2" charset="-78"/>
              </a:rPr>
              <a:t>)</a:t>
            </a:r>
            <a:endParaRPr lang="en-US" sz="2565" b="1" i="1" u="sng" dirty="0">
              <a:solidFill>
                <a:schemeClr val="tx1">
                  <a:lumMod val="95000"/>
                  <a:lumOff val="5000"/>
                </a:schemeClr>
              </a:solidFill>
              <a:latin typeface="Calibri" panose="020F0502020204030204" pitchFamily="34" charset="0"/>
              <a:ea typeface="Calibri" panose="020F0502020204030204" pitchFamily="34" charset="0"/>
              <a:cs typeface="B Mitra" panose="00000400000000000000" pitchFamily="2" charset="-78"/>
            </a:endParaRPr>
          </a:p>
        </p:txBody>
      </p:sp>
      <p:sp>
        <p:nvSpPr>
          <p:cNvPr id="2" name="Flowchart: Alternate Process 1"/>
          <p:cNvSpPr/>
          <p:nvPr/>
        </p:nvSpPr>
        <p:spPr>
          <a:xfrm>
            <a:off x="10858916" y="3865081"/>
            <a:ext cx="1292760" cy="336579"/>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3" name="Flowchart: Alternate Process 12"/>
          <p:cNvSpPr/>
          <p:nvPr/>
        </p:nvSpPr>
        <p:spPr>
          <a:xfrm>
            <a:off x="10876561" y="1941968"/>
            <a:ext cx="1334947" cy="233284"/>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کارشناس نظارت</a:t>
            </a:r>
            <a:endParaRPr lang="fa-IR" dirty="0">
              <a:solidFill>
                <a:sysClr val="windowText" lastClr="000000"/>
              </a:solidFill>
              <a:cs typeface="B Mitra" panose="00000400000000000000" pitchFamily="2" charset="-78"/>
            </a:endParaRPr>
          </a:p>
        </p:txBody>
      </p:sp>
      <p:sp>
        <p:nvSpPr>
          <p:cNvPr id="15" name="Flowchart: Alternate Process 14"/>
          <p:cNvSpPr/>
          <p:nvPr/>
        </p:nvSpPr>
        <p:spPr>
          <a:xfrm>
            <a:off x="10876561" y="3191828"/>
            <a:ext cx="1257471" cy="318304"/>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6" name="Flowchart: Alternate Process 15"/>
          <p:cNvSpPr/>
          <p:nvPr/>
        </p:nvSpPr>
        <p:spPr>
          <a:xfrm>
            <a:off x="10876561" y="2598614"/>
            <a:ext cx="1304387" cy="303733"/>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7" name="Flowchart: Alternate Process 16"/>
          <p:cNvSpPr/>
          <p:nvPr/>
        </p:nvSpPr>
        <p:spPr>
          <a:xfrm>
            <a:off x="10841272" y="4487571"/>
            <a:ext cx="1292760" cy="336579"/>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8" name="Flowchart: Alternate Process 17"/>
          <p:cNvSpPr/>
          <p:nvPr/>
        </p:nvSpPr>
        <p:spPr>
          <a:xfrm>
            <a:off x="10792276" y="5822180"/>
            <a:ext cx="1341756" cy="336579"/>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sz="1200" b="1" dirty="0" smtClean="0">
                <a:solidFill>
                  <a:sysClr val="windowText" lastClr="000000"/>
                </a:solidFill>
                <a:cs typeface="B Mitra" panose="00000400000000000000" pitchFamily="2" charset="-78"/>
              </a:rPr>
              <a:t>کارشناس اسناد پزشکی</a:t>
            </a:r>
            <a:endParaRPr lang="fa-IR" sz="1200" b="1" dirty="0">
              <a:solidFill>
                <a:sysClr val="windowText" lastClr="000000"/>
              </a:solidFill>
              <a:cs typeface="B Mitra" panose="00000400000000000000" pitchFamily="2" charset="-78"/>
            </a:endParaRPr>
          </a:p>
        </p:txBody>
      </p:sp>
      <p:sp>
        <p:nvSpPr>
          <p:cNvPr id="19" name="Flowchart: Alternate Process 18"/>
          <p:cNvSpPr/>
          <p:nvPr/>
        </p:nvSpPr>
        <p:spPr>
          <a:xfrm>
            <a:off x="10822763" y="5110061"/>
            <a:ext cx="1292760" cy="336579"/>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20" name="Chevron 19"/>
          <p:cNvSpPr/>
          <p:nvPr/>
        </p:nvSpPr>
        <p:spPr>
          <a:xfrm flipH="1">
            <a:off x="1570306" y="591513"/>
            <a:ext cx="2494833" cy="799191"/>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b="1" dirty="0" smtClean="0">
                <a:solidFill>
                  <a:schemeClr val="tx1"/>
                </a:solidFill>
                <a:cs typeface="B Mitra" panose="00000400000000000000" pitchFamily="2" charset="-78"/>
              </a:rPr>
              <a:t>مطب ها</a:t>
            </a:r>
            <a:endParaRPr lang="fa-IR" b="1" dirty="0">
              <a:solidFill>
                <a:schemeClr val="tx1"/>
              </a:solidFill>
              <a:cs typeface="B Mitra" panose="00000400000000000000" pitchFamily="2" charset="-78"/>
            </a:endParaRPr>
          </a:p>
        </p:txBody>
      </p:sp>
      <p:grpSp>
        <p:nvGrpSpPr>
          <p:cNvPr id="21" name="Group 20">
            <a:extLst>
              <a:ext uri="{FF2B5EF4-FFF2-40B4-BE49-F238E27FC236}">
                <a16:creationId xmlns:a16="http://schemas.microsoft.com/office/drawing/2014/main" xmlns="" id="{20F95502-65C6-482A-9B40-DDCB8DAA9D75}"/>
              </a:ext>
            </a:extLst>
          </p:cNvPr>
          <p:cNvGrpSpPr/>
          <p:nvPr/>
        </p:nvGrpSpPr>
        <p:grpSpPr>
          <a:xfrm>
            <a:off x="0" y="262299"/>
            <a:ext cx="11911703" cy="208166"/>
            <a:chOff x="5237956" y="2222500"/>
            <a:chExt cx="16699085" cy="1302327"/>
          </a:xfrm>
        </p:grpSpPr>
        <p:sp>
          <p:nvSpPr>
            <p:cNvPr id="23"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30"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31"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Tree>
    <p:extLst>
      <p:ext uri="{BB962C8B-B14F-4D97-AF65-F5344CB8AC3E}">
        <p14:creationId xmlns:p14="http://schemas.microsoft.com/office/powerpoint/2010/main" xmlns="" val="2872580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12" name="Pentagon 11"/>
          <p:cNvSpPr/>
          <p:nvPr/>
        </p:nvSpPr>
        <p:spPr>
          <a:xfrm flipH="1">
            <a:off x="3896879" y="600174"/>
            <a:ext cx="8148762" cy="857796"/>
          </a:xfrm>
          <a:prstGeom prst="homePlate">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r>
              <a:rPr lang="fa-IR" sz="2052" dirty="0">
                <a:solidFill>
                  <a:schemeClr val="tx1">
                    <a:lumMod val="95000"/>
                    <a:lumOff val="5000"/>
                  </a:schemeClr>
                </a:solidFill>
                <a:cs typeface="B Titr" panose="00000700000000000000" pitchFamily="2" charset="-78"/>
              </a:rPr>
              <a:t>فرایند استحقاق سنجی بیمه شدگان در مطب ها از طریق سامانه استحقاق سنجی</a:t>
            </a: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3" name="Content Placeholder 2"/>
          <p:cNvSpPr>
            <a:spLocks noGrp="1"/>
          </p:cNvSpPr>
          <p:nvPr>
            <p:ph idx="1"/>
          </p:nvPr>
        </p:nvSpPr>
        <p:spPr>
          <a:xfrm>
            <a:off x="1013587" y="1663377"/>
            <a:ext cx="10515503" cy="4352427"/>
          </a:xfrm>
        </p:spPr>
        <p:txBody>
          <a:bodyPr>
            <a:noAutofit/>
          </a:bodyPr>
          <a:lstStyle/>
          <a:p>
            <a:pPr lvl="1" algn="r" rtl="1" fontAlgn="base">
              <a:lnSpc>
                <a:spcPct val="150000"/>
              </a:lnSpc>
            </a:pPr>
            <a:r>
              <a:rPr lang="fa-IR" sz="2565" dirty="0">
                <a:cs typeface="B Mitra" panose="00000400000000000000" pitchFamily="2" charset="-78"/>
              </a:rPr>
              <a:t>ورود به سامانه استحقاق سنجی از طریق آدرس</a:t>
            </a:r>
            <a:r>
              <a:rPr lang="en-US" sz="2565" dirty="0">
                <a:cs typeface="B Mitra" panose="00000400000000000000" pitchFamily="2" charset="-78"/>
                <a:hlinkClick r:id="rId3"/>
              </a:rPr>
              <a:t>www.td.ihio.gov.ir</a:t>
            </a:r>
            <a:r>
              <a:rPr lang="en-US" sz="2565" dirty="0">
                <a:cs typeface="B Mitra" panose="00000400000000000000" pitchFamily="2" charset="-78"/>
              </a:rPr>
              <a:t> </a:t>
            </a:r>
            <a:r>
              <a:rPr lang="fa-IR" sz="2565" dirty="0" smtClean="0">
                <a:cs typeface="B Mitra" panose="00000400000000000000" pitchFamily="2" charset="-78"/>
              </a:rPr>
              <a:t> </a:t>
            </a:r>
          </a:p>
          <a:p>
            <a:pPr lvl="1" algn="r" rtl="1" fontAlgn="base">
              <a:lnSpc>
                <a:spcPct val="150000"/>
              </a:lnSpc>
            </a:pPr>
            <a:r>
              <a:rPr lang="fa-IR" sz="2565" dirty="0" smtClean="0">
                <a:cs typeface="B Mitra" panose="00000400000000000000" pitchFamily="2" charset="-78"/>
              </a:rPr>
              <a:t>اخد نام کاربری و گذرواژه از طریق سامانه مربوطه </a:t>
            </a:r>
          </a:p>
          <a:p>
            <a:pPr lvl="1" algn="r" rtl="1" fontAlgn="base">
              <a:lnSpc>
                <a:spcPct val="150000"/>
              </a:lnSpc>
            </a:pPr>
            <a:r>
              <a:rPr lang="fa-IR" sz="2565" dirty="0" smtClean="0">
                <a:cs typeface="B Mitra" panose="00000400000000000000" pitchFamily="2" charset="-78"/>
              </a:rPr>
              <a:t>  </a:t>
            </a:r>
            <a:r>
              <a:rPr lang="fa-IR" sz="2565" dirty="0">
                <a:cs typeface="B Mitra" panose="00000400000000000000" pitchFamily="2" charset="-78"/>
              </a:rPr>
              <a:t>انجام استحقاق سنجی مطابق با توضیحات مندرج در راهنمای </a:t>
            </a:r>
            <a:r>
              <a:rPr lang="fa-IR" sz="2565" dirty="0" smtClean="0">
                <a:cs typeface="B Mitra" panose="00000400000000000000" pitchFamily="2" charset="-78"/>
              </a:rPr>
              <a:t>مربوطه(راهنمای 2)</a:t>
            </a:r>
          </a:p>
          <a:p>
            <a:pPr lvl="1" algn="r" rtl="1" fontAlgn="base">
              <a:lnSpc>
                <a:spcPct val="150000"/>
              </a:lnSpc>
            </a:pPr>
            <a:r>
              <a:rPr lang="fa-IR" sz="2565" dirty="0" smtClean="0">
                <a:cs typeface="B Mitra" panose="00000400000000000000" pitchFamily="2" charset="-78"/>
              </a:rPr>
              <a:t>درج شناسه رهگیری روی برگه دفترچه</a:t>
            </a:r>
          </a:p>
          <a:p>
            <a:pPr lvl="1" algn="r" rtl="1" fontAlgn="base">
              <a:lnSpc>
                <a:spcPct val="150000"/>
              </a:lnSpc>
            </a:pPr>
            <a:r>
              <a:rPr lang="fa-IR" sz="2565" dirty="0" smtClean="0">
                <a:cs typeface="B Mitra" panose="00000400000000000000" pitchFamily="2" charset="-78"/>
              </a:rPr>
              <a:t>تجویز روی برگ دفترچه</a:t>
            </a:r>
            <a:endParaRPr lang="fa-IR" sz="2565" dirty="0">
              <a:cs typeface="B Mitra" panose="00000400000000000000" pitchFamily="2" charset="-78"/>
            </a:endParaRPr>
          </a:p>
          <a:p>
            <a:pPr lvl="1" algn="r" rtl="1" fontAlgn="base">
              <a:lnSpc>
                <a:spcPct val="150000"/>
              </a:lnSpc>
            </a:pPr>
            <a:r>
              <a:rPr lang="fa-IR" sz="2565" dirty="0">
                <a:cs typeface="B Mitra" panose="00000400000000000000" pitchFamily="2" charset="-78"/>
              </a:rPr>
              <a:t>ارسال فایل </a:t>
            </a:r>
            <a:r>
              <a:rPr lang="en-US" sz="2565" dirty="0">
                <a:cs typeface="B Mitra" panose="00000400000000000000" pitchFamily="2" charset="-78"/>
              </a:rPr>
              <a:t>xml </a:t>
            </a:r>
            <a:r>
              <a:rPr lang="fa-IR" sz="2565" dirty="0">
                <a:cs typeface="B Mitra" panose="00000400000000000000" pitchFamily="2" charset="-78"/>
              </a:rPr>
              <a:t> در پایان ماه توسط پزشکان</a:t>
            </a:r>
          </a:p>
          <a:p>
            <a:pPr lvl="1" algn="r" rtl="1" fontAlgn="base">
              <a:lnSpc>
                <a:spcPct val="150000"/>
              </a:lnSpc>
            </a:pPr>
            <a:r>
              <a:rPr lang="en-US" sz="2565" dirty="0">
                <a:cs typeface="B Mitra" panose="00000400000000000000" pitchFamily="2" charset="-78"/>
              </a:rPr>
              <a:t> </a:t>
            </a:r>
            <a:r>
              <a:rPr lang="fa-IR" sz="2565" dirty="0">
                <a:cs typeface="B Mitra" panose="00000400000000000000" pitchFamily="2" charset="-78"/>
              </a:rPr>
              <a:t>رسیدگی اسناد در نرم افزار یکپارچه اسناد پزشکی</a:t>
            </a:r>
            <a:endParaRPr lang="en-US" sz="2565" b="1" i="1" u="sng" dirty="0">
              <a:solidFill>
                <a:schemeClr val="tx1">
                  <a:lumMod val="95000"/>
                  <a:lumOff val="5000"/>
                </a:schemeClr>
              </a:solidFill>
              <a:latin typeface="Calibri" panose="020F0502020204030204" pitchFamily="34" charset="0"/>
              <a:ea typeface="Calibri" panose="020F0502020204030204" pitchFamily="34" charset="0"/>
              <a:cs typeface="B Mitra" panose="00000400000000000000" pitchFamily="2" charset="-78"/>
            </a:endParaRPr>
          </a:p>
        </p:txBody>
      </p:sp>
      <p:sp>
        <p:nvSpPr>
          <p:cNvPr id="13" name="Flowchart: Alternate Process 12"/>
          <p:cNvSpPr/>
          <p:nvPr/>
        </p:nvSpPr>
        <p:spPr>
          <a:xfrm>
            <a:off x="10779232" y="1903462"/>
            <a:ext cx="1304387" cy="303733"/>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5" name="Flowchart: Alternate Process 14"/>
          <p:cNvSpPr/>
          <p:nvPr/>
        </p:nvSpPr>
        <p:spPr>
          <a:xfrm>
            <a:off x="10811136" y="2505565"/>
            <a:ext cx="1304387" cy="303733"/>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6" name="Flowchart: Alternate Process 15"/>
          <p:cNvSpPr/>
          <p:nvPr/>
        </p:nvSpPr>
        <p:spPr>
          <a:xfrm>
            <a:off x="10811136" y="3146616"/>
            <a:ext cx="1304387" cy="303733"/>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7" name="Flowchart: Alternate Process 16"/>
          <p:cNvSpPr/>
          <p:nvPr/>
        </p:nvSpPr>
        <p:spPr>
          <a:xfrm>
            <a:off x="10811135" y="3786999"/>
            <a:ext cx="1304387" cy="303733"/>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8" name="Flowchart: Alternate Process 17"/>
          <p:cNvSpPr/>
          <p:nvPr/>
        </p:nvSpPr>
        <p:spPr>
          <a:xfrm>
            <a:off x="10818089" y="4403028"/>
            <a:ext cx="1304387" cy="303733"/>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19" name="Flowchart: Alternate Process 18"/>
          <p:cNvSpPr/>
          <p:nvPr/>
        </p:nvSpPr>
        <p:spPr>
          <a:xfrm>
            <a:off x="10811134" y="5102470"/>
            <a:ext cx="1304387" cy="303733"/>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dirty="0" smtClean="0">
                <a:solidFill>
                  <a:sysClr val="windowText" lastClr="000000"/>
                </a:solidFill>
                <a:cs typeface="B Mitra" panose="00000400000000000000" pitchFamily="2" charset="-78"/>
              </a:rPr>
              <a:t>پزشک</a:t>
            </a:r>
            <a:endParaRPr lang="fa-IR" dirty="0">
              <a:solidFill>
                <a:sysClr val="windowText" lastClr="000000"/>
              </a:solidFill>
              <a:cs typeface="B Mitra" panose="00000400000000000000" pitchFamily="2" charset="-78"/>
            </a:endParaRPr>
          </a:p>
        </p:txBody>
      </p:sp>
      <p:sp>
        <p:nvSpPr>
          <p:cNvPr id="20" name="Flowchart: Alternate Process 19"/>
          <p:cNvSpPr/>
          <p:nvPr/>
        </p:nvSpPr>
        <p:spPr>
          <a:xfrm>
            <a:off x="10792276" y="5822180"/>
            <a:ext cx="1341756" cy="336579"/>
          </a:xfrm>
          <a:prstGeom prst="flowChartAlternateProcess">
            <a:avLst/>
          </a:prstGeom>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a:r>
              <a:rPr lang="fa-IR" sz="1200" b="1" dirty="0" smtClean="0">
                <a:solidFill>
                  <a:sysClr val="windowText" lastClr="000000"/>
                </a:solidFill>
                <a:cs typeface="B Mitra" panose="00000400000000000000" pitchFamily="2" charset="-78"/>
              </a:rPr>
              <a:t>کارشناس اسناد پزشکی</a:t>
            </a:r>
            <a:endParaRPr lang="fa-IR" sz="1200" b="1" dirty="0">
              <a:solidFill>
                <a:sysClr val="windowText" lastClr="000000"/>
              </a:solidFill>
              <a:cs typeface="B Mitra" panose="00000400000000000000" pitchFamily="2" charset="-78"/>
            </a:endParaRPr>
          </a:p>
        </p:txBody>
      </p:sp>
      <p:sp>
        <p:nvSpPr>
          <p:cNvPr id="21" name="Chevron 20"/>
          <p:cNvSpPr/>
          <p:nvPr/>
        </p:nvSpPr>
        <p:spPr>
          <a:xfrm flipH="1">
            <a:off x="1551150" y="658779"/>
            <a:ext cx="2494833" cy="799191"/>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b="1" dirty="0" smtClean="0">
                <a:solidFill>
                  <a:schemeClr val="tx1"/>
                </a:solidFill>
                <a:cs typeface="B Mitra" panose="00000400000000000000" pitchFamily="2" charset="-78"/>
              </a:rPr>
              <a:t>مطب ها</a:t>
            </a:r>
            <a:endParaRPr lang="fa-IR" b="1" dirty="0">
              <a:solidFill>
                <a:schemeClr val="tx1"/>
              </a:solidFill>
              <a:cs typeface="B Mitra" panose="00000400000000000000" pitchFamily="2" charset="-78"/>
            </a:endParaRPr>
          </a:p>
        </p:txBody>
      </p:sp>
      <p:grpSp>
        <p:nvGrpSpPr>
          <p:cNvPr id="23" name="Group 22">
            <a:extLst>
              <a:ext uri="{FF2B5EF4-FFF2-40B4-BE49-F238E27FC236}">
                <a16:creationId xmlns:a16="http://schemas.microsoft.com/office/drawing/2014/main" xmlns="" id="{20F95502-65C6-482A-9B40-DDCB8DAA9D75}"/>
              </a:ext>
            </a:extLst>
          </p:cNvPr>
          <p:cNvGrpSpPr/>
          <p:nvPr/>
        </p:nvGrpSpPr>
        <p:grpSpPr>
          <a:xfrm>
            <a:off x="280297" y="198799"/>
            <a:ext cx="11911703" cy="208166"/>
            <a:chOff x="5237956" y="2222500"/>
            <a:chExt cx="16699085" cy="1302327"/>
          </a:xfrm>
        </p:grpSpPr>
        <p:sp>
          <p:nvSpPr>
            <p:cNvPr id="30"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31"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32"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25" name="TextBox 24"/>
          <p:cNvSpPr txBox="1"/>
          <p:nvPr/>
        </p:nvSpPr>
        <p:spPr>
          <a:xfrm>
            <a:off x="825500" y="1752600"/>
            <a:ext cx="1498600" cy="4562788"/>
          </a:xfrm>
          <a:prstGeom prst="rect">
            <a:avLst/>
          </a:prstGeom>
          <a:solidFill>
            <a:schemeClr val="accent4">
              <a:lumMod val="20000"/>
              <a:lumOff val="80000"/>
            </a:schemeClr>
          </a:solidFill>
        </p:spPr>
        <p:txBody>
          <a:bodyPr wrap="square" rtlCol="0">
            <a:spAutoFit/>
          </a:bodyPr>
          <a:lstStyle/>
          <a:p>
            <a:pPr>
              <a:lnSpc>
                <a:spcPct val="150000"/>
              </a:lnSpc>
            </a:pPr>
            <a:r>
              <a:rPr lang="fa-IR" sz="2800" dirty="0" smtClean="0">
                <a:solidFill>
                  <a:srgbClr val="FF0000"/>
                </a:solidFill>
                <a:cs typeface="B Zar" pitchFamily="2" charset="-78"/>
              </a:rPr>
              <a:t>فعلا این بخش از سامانه راه اندازی نشده و دسترسی داده نشده است</a:t>
            </a:r>
            <a:endParaRPr lang="en-US" sz="2800" dirty="0">
              <a:solidFill>
                <a:srgbClr val="FF0000"/>
              </a:solidFill>
              <a:cs typeface="B Zar" pitchFamily="2" charset="-78"/>
            </a:endParaRPr>
          </a:p>
        </p:txBody>
      </p:sp>
    </p:spTree>
    <p:extLst>
      <p:ext uri="{BB962C8B-B14F-4D97-AF65-F5344CB8AC3E}">
        <p14:creationId xmlns:p14="http://schemas.microsoft.com/office/powerpoint/2010/main" xmlns="" val="54667106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12" name="Pentagon 11"/>
          <p:cNvSpPr/>
          <p:nvPr/>
        </p:nvSpPr>
        <p:spPr>
          <a:xfrm flipH="1">
            <a:off x="3882124" y="597562"/>
            <a:ext cx="8148762" cy="857796"/>
          </a:xfrm>
          <a:prstGeom prst="homePlate">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lvl="0" algn="r" rtl="1"/>
            <a:r>
              <a:rPr lang="fa-IR" sz="2052" b="1" dirty="0">
                <a:solidFill>
                  <a:schemeClr val="tx1">
                    <a:lumMod val="95000"/>
                    <a:lumOff val="5000"/>
                  </a:schemeClr>
                </a:solidFill>
                <a:cs typeface="B Titr" panose="00000700000000000000" pitchFamily="2" charset="-78"/>
              </a:rPr>
              <a:t>فرآیندهای استحقاق‏سنجی دارو و خدمات پاراکلینیک در زمان ارائه خدمت</a:t>
            </a:r>
            <a:endParaRPr lang="en-US" sz="2052" b="1" dirty="0">
              <a:solidFill>
                <a:schemeClr val="tx1">
                  <a:lumMod val="95000"/>
                  <a:lumOff val="5000"/>
                </a:schemeClr>
              </a:solidFill>
              <a:cs typeface="B Titr" panose="000007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3" name="Content Placeholder 2"/>
          <p:cNvSpPr>
            <a:spLocks noGrp="1"/>
          </p:cNvSpPr>
          <p:nvPr>
            <p:ph idx="1"/>
          </p:nvPr>
        </p:nvSpPr>
        <p:spPr>
          <a:xfrm>
            <a:off x="998832" y="2103359"/>
            <a:ext cx="11032054" cy="5396152"/>
          </a:xfrm>
        </p:spPr>
        <p:txBody>
          <a:bodyPr>
            <a:noAutofit/>
          </a:bodyPr>
          <a:lstStyle/>
          <a:p>
            <a:pPr lvl="1" algn="r" rtl="1">
              <a:lnSpc>
                <a:spcPct val="150000"/>
              </a:lnSpc>
            </a:pPr>
            <a:r>
              <a:rPr lang="fa-IR" sz="2565" b="1" u="sng" dirty="0">
                <a:cs typeface="B Mitra" panose="00000400000000000000" pitchFamily="2" charset="-78"/>
              </a:rPr>
              <a:t>کلیه نسخ دارای اعتبار (بر روی دفترچه) </a:t>
            </a:r>
            <a:r>
              <a:rPr lang="fa-IR" sz="2565" dirty="0">
                <a:cs typeface="B Mitra" panose="00000400000000000000" pitchFamily="2" charset="-78"/>
              </a:rPr>
              <a:t>در داروخانه ها و مراکز پاراکلینیک برابر روال قبلی پذیرش، ارائه و به همراه فایل </a:t>
            </a:r>
            <a:r>
              <a:rPr lang="en-US" sz="2565" dirty="0">
                <a:cs typeface="B Mitra" panose="00000400000000000000" pitchFamily="2" charset="-78"/>
              </a:rPr>
              <a:t> </a:t>
            </a:r>
            <a:r>
              <a:rPr lang="en-US" sz="1796" dirty="0">
                <a:cs typeface="B Mitra" panose="00000400000000000000" pitchFamily="2" charset="-78"/>
              </a:rPr>
              <a:t>XML </a:t>
            </a:r>
            <a:r>
              <a:rPr lang="fa-IR" sz="2565" dirty="0">
                <a:cs typeface="B Mitra" panose="00000400000000000000" pitchFamily="2" charset="-78"/>
              </a:rPr>
              <a:t>از سوی مرکز جهت پذیرش ادارات کل ارسال و پس از پذیرش برابر روال جاری رسیدگی میگردند</a:t>
            </a:r>
            <a:r>
              <a:rPr lang="fa-IR" sz="2565" dirty="0" smtClean="0">
                <a:cs typeface="B Mitra" panose="00000400000000000000" pitchFamily="2" charset="-78"/>
              </a:rPr>
              <a:t>.</a:t>
            </a:r>
          </a:p>
          <a:p>
            <a:pPr lvl="1" algn="r" rtl="1">
              <a:lnSpc>
                <a:spcPct val="150000"/>
              </a:lnSpc>
            </a:pPr>
            <a:r>
              <a:rPr lang="fa-IR" sz="2565" dirty="0" smtClean="0">
                <a:cs typeface="B Mitra" panose="00000400000000000000" pitchFamily="2" charset="-78"/>
              </a:rPr>
              <a:t>مراکزی که از نسخه الکترونیک استفاده می نمایند و یا ثبت نسخه کاغذی می کنند از انجام این فرایند مستثنی هستند.</a:t>
            </a:r>
          </a:p>
          <a:p>
            <a:pPr marL="457200" lvl="1" indent="0" algn="r" rtl="1">
              <a:lnSpc>
                <a:spcPct val="150000"/>
              </a:lnSpc>
              <a:buNone/>
            </a:pPr>
            <a:endParaRPr lang="en-US" sz="2565" dirty="0">
              <a:cs typeface="B Mitra" panose="00000400000000000000" pitchFamily="2" charset="-78"/>
            </a:endParaRPr>
          </a:p>
        </p:txBody>
      </p:sp>
      <p:sp>
        <p:nvSpPr>
          <p:cNvPr id="13" name="Chevron 12"/>
          <p:cNvSpPr/>
          <p:nvPr/>
        </p:nvSpPr>
        <p:spPr>
          <a:xfrm flipH="1">
            <a:off x="1551150" y="644250"/>
            <a:ext cx="2494833" cy="799191"/>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b="1" dirty="0" smtClean="0">
                <a:solidFill>
                  <a:schemeClr val="tx1"/>
                </a:solidFill>
                <a:cs typeface="B Mitra" panose="00000400000000000000" pitchFamily="2" charset="-78"/>
              </a:rPr>
              <a:t>مراکز ارائه دهنده خدمت</a:t>
            </a:r>
            <a:endParaRPr lang="fa-IR" b="1" dirty="0">
              <a:solidFill>
                <a:schemeClr val="tx1"/>
              </a:solidFill>
              <a:cs typeface="B Mitra" panose="00000400000000000000" pitchFamily="2" charset="-78"/>
            </a:endParaRPr>
          </a:p>
        </p:txBody>
      </p:sp>
      <p:grpSp>
        <p:nvGrpSpPr>
          <p:cNvPr id="15" name="Group 14">
            <a:extLst>
              <a:ext uri="{FF2B5EF4-FFF2-40B4-BE49-F238E27FC236}">
                <a16:creationId xmlns:a16="http://schemas.microsoft.com/office/drawing/2014/main" xmlns="" id="{20F95502-65C6-482A-9B40-DDCB8DAA9D75}"/>
              </a:ext>
            </a:extLst>
          </p:cNvPr>
          <p:cNvGrpSpPr/>
          <p:nvPr/>
        </p:nvGrpSpPr>
        <p:grpSpPr>
          <a:xfrm>
            <a:off x="280297" y="173399"/>
            <a:ext cx="11911703" cy="208166"/>
            <a:chOff x="5237956" y="2222500"/>
            <a:chExt cx="16699085" cy="1302327"/>
          </a:xfrm>
        </p:grpSpPr>
        <p:sp>
          <p:nvSpPr>
            <p:cNvPr id="16"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17"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18"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Tree>
    <p:extLst>
      <p:ext uri="{BB962C8B-B14F-4D97-AF65-F5344CB8AC3E}">
        <p14:creationId xmlns:p14="http://schemas.microsoft.com/office/powerpoint/2010/main" xmlns="" val="2626844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12" name="Pentagon 11"/>
          <p:cNvSpPr/>
          <p:nvPr/>
        </p:nvSpPr>
        <p:spPr>
          <a:xfrm flipH="1">
            <a:off x="3892108" y="498168"/>
            <a:ext cx="8148762" cy="857796"/>
          </a:xfrm>
          <a:prstGeom prst="homePlate">
            <a:avLst/>
          </a:prstGeom>
          <a:solidFill>
            <a:schemeClr val="accent6">
              <a:lumMod val="60000"/>
              <a:lumOff val="40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lvl="0" algn="r" rtl="1"/>
            <a:r>
              <a:rPr lang="fa-IR" sz="2052" b="1" dirty="0">
                <a:solidFill>
                  <a:schemeClr val="tx1">
                    <a:lumMod val="95000"/>
                    <a:lumOff val="5000"/>
                  </a:schemeClr>
                </a:solidFill>
                <a:cs typeface="B Titr" panose="00000700000000000000" pitchFamily="2" charset="-78"/>
              </a:rPr>
              <a:t>فرآیندهای استحقاق‏سنجی دارو و خدمات پاراکلینیک در زمان ارائه خدمت</a:t>
            </a:r>
            <a:endParaRPr lang="en-US" sz="2052" b="1" dirty="0">
              <a:solidFill>
                <a:schemeClr val="tx1">
                  <a:lumMod val="95000"/>
                  <a:lumOff val="5000"/>
                </a:schemeClr>
              </a:solidFill>
              <a:cs typeface="B Titr" panose="000007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3" name="Content Placeholder 2"/>
          <p:cNvSpPr>
            <a:spLocks noGrp="1"/>
          </p:cNvSpPr>
          <p:nvPr>
            <p:ph idx="1"/>
          </p:nvPr>
        </p:nvSpPr>
        <p:spPr>
          <a:xfrm>
            <a:off x="1013587" y="1355965"/>
            <a:ext cx="11032054" cy="5396152"/>
          </a:xfrm>
        </p:spPr>
        <p:txBody>
          <a:bodyPr>
            <a:noAutofit/>
          </a:bodyPr>
          <a:lstStyle/>
          <a:p>
            <a:pPr lvl="1" algn="r" rtl="1">
              <a:lnSpc>
                <a:spcPct val="150000"/>
              </a:lnSpc>
            </a:pPr>
            <a:r>
              <a:rPr lang="fa-IR" sz="2309" dirty="0">
                <a:cs typeface="B Mitra" panose="00000400000000000000" pitchFamily="2" charset="-78"/>
              </a:rPr>
              <a:t>در صورت فاقد اعتبار بودن برگ دفترچه، داروخانه ها و مراکز </a:t>
            </a:r>
            <a:r>
              <a:rPr lang="fa-IR" sz="2309" dirty="0" smtClean="0">
                <a:cs typeface="B Mitra" panose="00000400000000000000" pitchFamily="2" charset="-78"/>
              </a:rPr>
              <a:t>پاراکلینیک، از آدرس</a:t>
            </a:r>
            <a:r>
              <a:rPr lang="en-US" sz="2309" u="sng" dirty="0">
                <a:cs typeface="B Mitra" panose="00000400000000000000" pitchFamily="2" charset="-78"/>
                <a:hlinkClick r:id="rId3"/>
              </a:rPr>
              <a:t>www.td.ihio.gov.ir</a:t>
            </a:r>
            <a:r>
              <a:rPr lang="en-US" sz="2309" dirty="0">
                <a:cs typeface="B Mitra" panose="00000400000000000000" pitchFamily="2" charset="-78"/>
              </a:rPr>
              <a:t>   </a:t>
            </a:r>
          </a:p>
          <a:p>
            <a:pPr lvl="1" algn="r" rtl="1">
              <a:lnSpc>
                <a:spcPct val="150000"/>
              </a:lnSpc>
            </a:pPr>
            <a:r>
              <a:rPr lang="fa-IR" sz="2309" dirty="0" smtClean="0">
                <a:cs typeface="B Mitra" panose="00000400000000000000" pitchFamily="2" charset="-78"/>
              </a:rPr>
              <a:t>استحقاق </a:t>
            </a:r>
            <a:r>
              <a:rPr lang="fa-IR" sz="2309" dirty="0">
                <a:cs typeface="B Mitra" panose="00000400000000000000" pitchFamily="2" charset="-78"/>
              </a:rPr>
              <a:t>سنجی (بدون ثبت ریز اقلام نسخه) </a:t>
            </a:r>
            <a:r>
              <a:rPr lang="fa-IR" sz="2309" dirty="0" smtClean="0">
                <a:cs typeface="B Mitra" panose="00000400000000000000" pitchFamily="2" charset="-78"/>
              </a:rPr>
              <a:t>و درج شناسه رهگیری روی نسخه</a:t>
            </a:r>
          </a:p>
          <a:p>
            <a:pPr lvl="1">
              <a:lnSpc>
                <a:spcPct val="150000"/>
              </a:lnSpc>
            </a:pPr>
            <a:r>
              <a:rPr lang="fa-IR" sz="2309" dirty="0" smtClean="0">
                <a:cs typeface="B Mitra" panose="00000400000000000000" pitchFamily="2" charset="-78"/>
              </a:rPr>
              <a:t>ارسال اسناد همراه با سایر نسخ از طریق </a:t>
            </a:r>
            <a:r>
              <a:rPr lang="en-US" sz="2309" dirty="0" smtClean="0">
                <a:cs typeface="B Mitra" panose="00000400000000000000" pitchFamily="2" charset="-78"/>
              </a:rPr>
              <a:t>xml</a:t>
            </a:r>
            <a:endParaRPr lang="en-US" sz="2309" dirty="0">
              <a:cs typeface="B Mitra" panose="00000400000000000000" pitchFamily="2" charset="-78"/>
            </a:endParaRPr>
          </a:p>
          <a:p>
            <a:pPr>
              <a:lnSpc>
                <a:spcPct val="150000"/>
              </a:lnSpc>
            </a:pPr>
            <a:r>
              <a:rPr lang="fa-IR" sz="2565" dirty="0" smtClean="0">
                <a:cs typeface="B Mitra" panose="00000400000000000000" pitchFamily="2" charset="-78"/>
              </a:rPr>
              <a:t>استحقاق </a:t>
            </a:r>
            <a:r>
              <a:rPr lang="fa-IR" sz="2565" dirty="0">
                <a:cs typeface="B Mitra" panose="00000400000000000000" pitchFamily="2" charset="-78"/>
              </a:rPr>
              <a:t>سنجی و دریافت شناسه رهگیری مرتبط با اعتبار بیمه شده بوده و چنانچه نسخه برابر ضوابط مربوطه مشمول اخذ تایید باشد، می بایست فرایند تایید انجام گیرد. بدیهی است برای این نسخ، فرایند استحقاق سنجی همزمان انجام خواهد شد.</a:t>
            </a:r>
            <a:endParaRPr lang="en-US" sz="2565" dirty="0">
              <a:cs typeface="B Mitra" panose="00000400000000000000" pitchFamily="2" charset="-78"/>
            </a:endParaRPr>
          </a:p>
          <a:p>
            <a:pPr lvl="1">
              <a:lnSpc>
                <a:spcPct val="150000"/>
              </a:lnSpc>
            </a:pPr>
            <a:r>
              <a:rPr lang="fa-IR" sz="2309" dirty="0">
                <a:cs typeface="B Mitra" panose="00000400000000000000" pitchFamily="2" charset="-78"/>
              </a:rPr>
              <a:t>مراکزی که تا کنون به سامانه تایید دارو و خدمات دسترسی نداشته اند ( مانند آزمایشگاهها و فیزیوتراپی ها) می توانند از طریق آدرس و راهنمای </a:t>
            </a:r>
            <a:r>
              <a:rPr lang="fa-IR" sz="2309" dirty="0">
                <a:cs typeface="B Mitra" panose="00000400000000000000" pitchFamily="2" charset="-78"/>
                <a:hlinkClick r:id="rId3"/>
              </a:rPr>
              <a:t>ذکر</a:t>
            </a:r>
            <a:r>
              <a:rPr lang="fa-IR" sz="2309" dirty="0">
                <a:cs typeface="B Mitra" panose="00000400000000000000" pitchFamily="2" charset="-78"/>
              </a:rPr>
              <a:t> شده نسبت به ورود به سامانه اقدام نمایند</a:t>
            </a:r>
            <a:r>
              <a:rPr lang="fa-IR" sz="2309" b="1" dirty="0"/>
              <a:t>. </a:t>
            </a:r>
            <a:endParaRPr lang="en-US" sz="2309" b="1" dirty="0"/>
          </a:p>
        </p:txBody>
      </p:sp>
      <p:sp>
        <p:nvSpPr>
          <p:cNvPr id="13" name="Chevron 12"/>
          <p:cNvSpPr/>
          <p:nvPr/>
        </p:nvSpPr>
        <p:spPr>
          <a:xfrm flipH="1">
            <a:off x="1580175" y="540979"/>
            <a:ext cx="2494833" cy="799191"/>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b="1" dirty="0" smtClean="0">
                <a:solidFill>
                  <a:schemeClr val="tx1"/>
                </a:solidFill>
                <a:cs typeface="B Mitra" panose="00000400000000000000" pitchFamily="2" charset="-78"/>
              </a:rPr>
              <a:t>مراکز ارائه دهنده خدمت</a:t>
            </a:r>
            <a:endParaRPr lang="fa-IR" b="1" dirty="0">
              <a:solidFill>
                <a:schemeClr val="tx1"/>
              </a:solidFill>
              <a:cs typeface="B Mitra" panose="00000400000000000000" pitchFamily="2" charset="-78"/>
            </a:endParaRPr>
          </a:p>
        </p:txBody>
      </p:sp>
      <p:grpSp>
        <p:nvGrpSpPr>
          <p:cNvPr id="15" name="Group 14">
            <a:extLst>
              <a:ext uri="{FF2B5EF4-FFF2-40B4-BE49-F238E27FC236}">
                <a16:creationId xmlns:a16="http://schemas.microsoft.com/office/drawing/2014/main" xmlns="" id="{20F95502-65C6-482A-9B40-DDCB8DAA9D75}"/>
              </a:ext>
            </a:extLst>
          </p:cNvPr>
          <p:cNvGrpSpPr/>
          <p:nvPr/>
        </p:nvGrpSpPr>
        <p:grpSpPr>
          <a:xfrm>
            <a:off x="280297" y="160699"/>
            <a:ext cx="11911703" cy="208166"/>
            <a:chOff x="5237956" y="2222500"/>
            <a:chExt cx="16699085" cy="1302327"/>
          </a:xfrm>
        </p:grpSpPr>
        <p:sp>
          <p:nvSpPr>
            <p:cNvPr id="16"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17"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18"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Tree>
    <p:extLst>
      <p:ext uri="{BB962C8B-B14F-4D97-AF65-F5344CB8AC3E}">
        <p14:creationId xmlns:p14="http://schemas.microsoft.com/office/powerpoint/2010/main" xmlns="" val="134327414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11" name="TextBox 10"/>
          <p:cNvSpPr txBox="1"/>
          <p:nvPr/>
        </p:nvSpPr>
        <p:spPr>
          <a:xfrm>
            <a:off x="2434582" y="1054633"/>
            <a:ext cx="3786834" cy="1572546"/>
          </a:xfrm>
          <a:prstGeom prst="rect">
            <a:avLst/>
          </a:prstGeom>
          <a:noFill/>
        </p:spPr>
        <p:txBody>
          <a:bodyPr wrap="square" rtlCol="1">
            <a:spAutoFit/>
          </a:bodyPr>
          <a:lstStyle/>
          <a:p>
            <a:pPr algn="ctr" rtl="1">
              <a:lnSpc>
                <a:spcPct val="200000"/>
              </a:lnSpc>
            </a:pPr>
            <a:r>
              <a:rPr lang="fa-IR" sz="2565" dirty="0" smtClean="0">
                <a:cs typeface="B Titr" panose="00000700000000000000" pitchFamily="2" charset="-78"/>
              </a:rPr>
              <a:t>ثبت ویزیت و خدمت از طریق سامانه نسخه الکترونیک </a:t>
            </a:r>
            <a:endParaRPr lang="fa-IR" sz="2565" dirty="0">
              <a:cs typeface="B Titr" panose="00000700000000000000" pitchFamily="2" charset="-78"/>
            </a:endParaRPr>
          </a:p>
        </p:txBody>
      </p:sp>
      <p:cxnSp>
        <p:nvCxnSpPr>
          <p:cNvPr id="3" name="Straight Connector 2"/>
          <p:cNvCxnSpPr/>
          <p:nvPr/>
        </p:nvCxnSpPr>
        <p:spPr>
          <a:xfrm flipV="1">
            <a:off x="2162808" y="3184653"/>
            <a:ext cx="3909549" cy="19739"/>
          </a:xfrm>
          <a:prstGeom prst="line">
            <a:avLst/>
          </a:prstGeom>
        </p:spPr>
        <p:style>
          <a:lnRef idx="1">
            <a:schemeClr val="dk1"/>
          </a:lnRef>
          <a:fillRef idx="0">
            <a:schemeClr val="dk1"/>
          </a:fillRef>
          <a:effectRef idx="0">
            <a:schemeClr val="dk1"/>
          </a:effectRef>
          <a:fontRef idx="minor">
            <a:schemeClr val="tx1"/>
          </a:fontRef>
        </p:style>
      </p:cxnSp>
      <p:sp>
        <p:nvSpPr>
          <p:cNvPr id="7" name="Subtitle 6"/>
          <p:cNvSpPr>
            <a:spLocks noGrp="1"/>
          </p:cNvSpPr>
          <p:nvPr>
            <p:ph type="subTitle" idx="1"/>
          </p:nvPr>
        </p:nvSpPr>
        <p:spPr>
          <a:xfrm>
            <a:off x="991933" y="3721552"/>
            <a:ext cx="5256455" cy="2466640"/>
          </a:xfrm>
        </p:spPr>
        <p:txBody>
          <a:bodyPr>
            <a:normAutofit/>
          </a:bodyPr>
          <a:lstStyle/>
          <a:p>
            <a:pPr algn="r" rtl="1"/>
            <a:endParaRPr lang="fa-IR" sz="2565" dirty="0">
              <a:cs typeface="B Mitra" panose="00000400000000000000" pitchFamily="2" charset="-78"/>
            </a:endParaRPr>
          </a:p>
        </p:txBody>
      </p:sp>
      <p:pic>
        <p:nvPicPr>
          <p:cNvPr id="13" name="Picture 12"/>
          <p:cNvPicPr>
            <a:picLocks noChangeAspect="1"/>
          </p:cNvPicPr>
          <p:nvPr/>
        </p:nvPicPr>
        <p:blipFill>
          <a:blip r:embed="rId3" cstate="print">
            <a:duotone>
              <a:prstClr val="black"/>
              <a:schemeClr val="accent6">
                <a:lumMod val="20000"/>
                <a:lumOff val="80000"/>
                <a:tint val="45000"/>
                <a:satMod val="400000"/>
              </a:schemeClr>
            </a:duotone>
            <a:extLst>
              <a:ext uri="{28A0092B-C50C-407E-A947-70E740481C1C}">
                <a14:useLocalDpi xmlns:a14="http://schemas.microsoft.com/office/drawing/2010/main" xmlns="" val="0"/>
              </a:ext>
            </a:extLst>
          </a:blip>
          <a:stretch>
            <a:fillRect/>
          </a:stretch>
        </p:blipFill>
        <p:spPr>
          <a:xfrm>
            <a:off x="6144869" y="1229879"/>
            <a:ext cx="5615151" cy="3909549"/>
          </a:xfrm>
          <a:prstGeom prst="ellipse">
            <a:avLst/>
          </a:prstGeom>
          <a:ln>
            <a:noFill/>
          </a:ln>
          <a:effectLst>
            <a:softEdge rad="112500"/>
          </a:effectLst>
        </p:spPr>
      </p:pic>
    </p:spTree>
    <p:extLst>
      <p:ext uri="{BB962C8B-B14F-4D97-AF65-F5344CB8AC3E}">
        <p14:creationId xmlns:p14="http://schemas.microsoft.com/office/powerpoint/2010/main" xmlns="" val="30805294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bject 22"/>
          <p:cNvSpPr txBox="1"/>
          <p:nvPr/>
        </p:nvSpPr>
        <p:spPr>
          <a:xfrm>
            <a:off x="427154" y="1890670"/>
            <a:ext cx="3082333" cy="284582"/>
          </a:xfrm>
          <a:prstGeom prst="rect">
            <a:avLst/>
          </a:prstGeom>
        </p:spPr>
        <p:txBody>
          <a:bodyPr vert="horz" wrap="square" lIns="0" tIns="8145" rIns="0" bIns="0" rtlCol="0">
            <a:spAutoFit/>
          </a:bodyPr>
          <a:lstStyle/>
          <a:p>
            <a:pPr marL="8145">
              <a:spcBef>
                <a:spcPts val="64"/>
              </a:spcBef>
            </a:pPr>
            <a:r>
              <a:rPr sz="1796" spc="-6" dirty="0">
                <a:solidFill>
                  <a:srgbClr val="FFFFFF"/>
                </a:solidFill>
                <a:cs typeface="Source Sans Pro Light"/>
              </a:rPr>
              <a:t>Learning</a:t>
            </a:r>
            <a:r>
              <a:rPr sz="1796" spc="-22" dirty="0">
                <a:solidFill>
                  <a:srgbClr val="FFFFFF"/>
                </a:solidFill>
                <a:cs typeface="Source Sans Pro Light"/>
              </a:rPr>
              <a:t> </a:t>
            </a:r>
            <a:r>
              <a:rPr sz="1796" spc="-3" dirty="0">
                <a:solidFill>
                  <a:srgbClr val="FFFFFF"/>
                </a:solidFill>
                <a:cs typeface="Source Sans Pro Light"/>
              </a:rPr>
              <a:t>objectives</a:t>
            </a:r>
            <a:endParaRPr sz="1796" dirty="0">
              <a:cs typeface="Source Sans Pro Light"/>
            </a:endParaRPr>
          </a:p>
        </p:txBody>
      </p:sp>
      <p:sp>
        <p:nvSpPr>
          <p:cNvPr id="24" name="object 24"/>
          <p:cNvSpPr txBox="1"/>
          <p:nvPr/>
        </p:nvSpPr>
        <p:spPr>
          <a:xfrm>
            <a:off x="5971281" y="1890670"/>
            <a:ext cx="1589221" cy="284582"/>
          </a:xfrm>
          <a:prstGeom prst="rect">
            <a:avLst/>
          </a:prstGeom>
        </p:spPr>
        <p:txBody>
          <a:bodyPr vert="horz" wrap="square" lIns="0" tIns="8145" rIns="0" bIns="0" rtlCol="0">
            <a:spAutoFit/>
          </a:bodyPr>
          <a:lstStyle/>
          <a:p>
            <a:pPr marL="8145">
              <a:spcBef>
                <a:spcPts val="64"/>
              </a:spcBef>
            </a:pPr>
            <a:r>
              <a:rPr sz="1796" spc="3" dirty="0">
                <a:solidFill>
                  <a:srgbClr val="FFFFFF"/>
                </a:solidFill>
                <a:cs typeface="Source Sans Pro Light"/>
              </a:rPr>
              <a:t>K</a:t>
            </a:r>
            <a:r>
              <a:rPr sz="1796" spc="16" dirty="0">
                <a:solidFill>
                  <a:srgbClr val="FFFFFF"/>
                </a:solidFill>
                <a:cs typeface="Source Sans Pro Light"/>
              </a:rPr>
              <a:t>e</a:t>
            </a:r>
            <a:r>
              <a:rPr sz="1796" dirty="0">
                <a:solidFill>
                  <a:srgbClr val="FFFFFF"/>
                </a:solidFill>
                <a:cs typeface="Source Sans Pro Light"/>
              </a:rPr>
              <a:t>ywo</a:t>
            </a:r>
            <a:r>
              <a:rPr sz="1796" spc="-13"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sp>
        <p:nvSpPr>
          <p:cNvPr id="26" name="object 26"/>
          <p:cNvSpPr txBox="1"/>
          <p:nvPr/>
        </p:nvSpPr>
        <p:spPr>
          <a:xfrm>
            <a:off x="426645" y="3796575"/>
            <a:ext cx="1642997" cy="284582"/>
          </a:xfrm>
          <a:prstGeom prst="rect">
            <a:avLst/>
          </a:prstGeom>
        </p:spPr>
        <p:txBody>
          <a:bodyPr vert="horz" wrap="square" lIns="0" tIns="8145" rIns="0" bIns="0" rtlCol="0">
            <a:spAutoFit/>
          </a:bodyPr>
          <a:lstStyle/>
          <a:p>
            <a:pPr marL="8145">
              <a:spcBef>
                <a:spcPts val="64"/>
              </a:spcBef>
            </a:pPr>
            <a:r>
              <a:rPr sz="1796" spc="-19" dirty="0">
                <a:solidFill>
                  <a:srgbClr val="FFFFFF"/>
                </a:solidFill>
                <a:cs typeface="Source Sans Pro Light"/>
              </a:rPr>
              <a:t>S</a:t>
            </a:r>
            <a:r>
              <a:rPr sz="1796" spc="-26" dirty="0">
                <a:solidFill>
                  <a:srgbClr val="FFFFFF"/>
                </a:solidFill>
                <a:cs typeface="Source Sans Pro Light"/>
              </a:rPr>
              <a:t>t</a:t>
            </a:r>
            <a:r>
              <a:rPr sz="1796" spc="-6" dirty="0">
                <a:solidFill>
                  <a:srgbClr val="FFFFFF"/>
                </a:solidFill>
                <a:cs typeface="Source Sans Pro Light"/>
              </a:rPr>
              <a:t>anda</a:t>
            </a:r>
            <a:r>
              <a:rPr sz="1796" spc="-16" dirty="0">
                <a:solidFill>
                  <a:srgbClr val="FFFFFF"/>
                </a:solidFill>
                <a:cs typeface="Source Sans Pro Light"/>
              </a:rPr>
              <a:t>r</a:t>
            </a:r>
            <a:r>
              <a:rPr sz="1796" dirty="0">
                <a:solidFill>
                  <a:srgbClr val="FFFFFF"/>
                </a:solidFill>
                <a:cs typeface="Source Sans Pro Light"/>
              </a:rPr>
              <a:t>ds</a:t>
            </a:r>
            <a:endParaRPr sz="1796" dirty="0">
              <a:cs typeface="Source Sans Pro Light"/>
            </a:endParaRPr>
          </a:p>
        </p:txBody>
      </p:sp>
      <p:grpSp>
        <p:nvGrpSpPr>
          <p:cNvPr id="25" name="Group 24">
            <a:extLst>
              <a:ext uri="{FF2B5EF4-FFF2-40B4-BE49-F238E27FC236}">
                <a16:creationId xmlns:a16="http://schemas.microsoft.com/office/drawing/2014/main" xmlns="" id="{20F95502-65C6-482A-9B40-DDCB8DAA9D75}"/>
              </a:ext>
            </a:extLst>
          </p:cNvPr>
          <p:cNvGrpSpPr/>
          <p:nvPr/>
        </p:nvGrpSpPr>
        <p:grpSpPr>
          <a:xfrm>
            <a:off x="133939" y="198799"/>
            <a:ext cx="11911703" cy="208166"/>
            <a:chOff x="5237956" y="2222500"/>
            <a:chExt cx="16699085" cy="1302327"/>
          </a:xfrm>
        </p:grpSpPr>
        <p:sp>
          <p:nvSpPr>
            <p:cNvPr id="27" name="object 3"/>
            <p:cNvSpPr/>
            <p:nvPr/>
          </p:nvSpPr>
          <p:spPr>
            <a:xfrm>
              <a:off x="16363156" y="2222500"/>
              <a:ext cx="5573885" cy="1302327"/>
            </a:xfrm>
            <a:custGeom>
              <a:avLst/>
              <a:gdLst/>
              <a:ahLst/>
              <a:cxnLst/>
              <a:rect l="l" t="t" r="r" b="b"/>
              <a:pathLst>
                <a:path w="1883409" h="440055">
                  <a:moveTo>
                    <a:pt x="0" y="0"/>
                  </a:moveTo>
                  <a:lnTo>
                    <a:pt x="0" y="439737"/>
                  </a:lnTo>
                  <a:lnTo>
                    <a:pt x="1883155" y="439737"/>
                  </a:lnTo>
                  <a:lnTo>
                    <a:pt x="1883155" y="0"/>
                  </a:lnTo>
                  <a:lnTo>
                    <a:pt x="0" y="0"/>
                  </a:lnTo>
                  <a:close/>
                </a:path>
              </a:pathLst>
            </a:custGeom>
            <a:solidFill>
              <a:schemeClr val="accent6">
                <a:lumMod val="75000"/>
              </a:schemeClr>
            </a:soli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wrap="square" lIns="0" tIns="0" rIns="0" bIns="0" rtlCol="0" anchor="ctr"/>
            <a:lstStyle/>
            <a:p>
              <a:pPr algn="ctr" rtl="1"/>
              <a:endParaRPr sz="1283" b="1" dirty="0">
                <a:solidFill>
                  <a:schemeClr val="tx2"/>
                </a:solidFill>
                <a:cs typeface="B Nazanin" panose="00000400000000000000" pitchFamily="2" charset="-78"/>
              </a:endParaRPr>
            </a:p>
          </p:txBody>
        </p:sp>
        <p:sp>
          <p:nvSpPr>
            <p:cNvPr id="28" name="object 2">
              <a:extLst>
                <a:ext uri="{FF2B5EF4-FFF2-40B4-BE49-F238E27FC236}">
                  <a16:creationId xmlns:a16="http://schemas.microsoft.com/office/drawing/2014/main" xmlns="" id="{3708B453-DDCE-42C1-9AB9-A8D5DDCA46AD}"/>
                </a:ext>
              </a:extLst>
            </p:cNvPr>
            <p:cNvSpPr/>
            <p:nvPr/>
          </p:nvSpPr>
          <p:spPr>
            <a:xfrm>
              <a:off x="5237956"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1">
              <a:schemeClr val="accent6"/>
            </a:lnRef>
            <a:fillRef idx="2">
              <a:schemeClr val="accent6"/>
            </a:fillRef>
            <a:effectRef idx="1">
              <a:schemeClr val="accent6"/>
            </a:effectRef>
            <a:fontRef idx="minor">
              <a:schemeClr val="dk1"/>
            </a:fontRef>
          </p:style>
          <p:txBody>
            <a:bodyPr wrap="square" lIns="0" tIns="0" rIns="0" bIns="0" rtlCol="0" anchor="ctr"/>
            <a:lstStyle/>
            <a:p>
              <a:pPr algn="ctr"/>
              <a:endParaRPr lang="fa-IR" sz="1283" b="1" dirty="0">
                <a:solidFill>
                  <a:schemeClr val="tx1">
                    <a:lumMod val="50000"/>
                    <a:lumOff val="50000"/>
                  </a:schemeClr>
                </a:solidFill>
                <a:cs typeface="B Nazanin" panose="00000400000000000000" pitchFamily="2" charset="-78"/>
              </a:endParaRPr>
            </a:p>
          </p:txBody>
        </p:sp>
        <p:sp>
          <p:nvSpPr>
            <p:cNvPr id="29" name="object 2">
              <a:extLst>
                <a:ext uri="{FF2B5EF4-FFF2-40B4-BE49-F238E27FC236}">
                  <a16:creationId xmlns:a16="http://schemas.microsoft.com/office/drawing/2014/main" xmlns="" id="{7D360C87-DA57-4F00-96B5-35199AD11657}"/>
                </a:ext>
              </a:extLst>
            </p:cNvPr>
            <p:cNvSpPr/>
            <p:nvPr/>
          </p:nvSpPr>
          <p:spPr>
            <a:xfrm>
              <a:off x="10762963" y="2222500"/>
              <a:ext cx="5600193" cy="1302327"/>
            </a:xfrm>
            <a:custGeom>
              <a:avLst/>
              <a:gdLst/>
              <a:ahLst/>
              <a:cxnLst/>
              <a:rect l="l" t="t" r="r" b="b"/>
              <a:pathLst>
                <a:path w="1892300" h="440055">
                  <a:moveTo>
                    <a:pt x="0" y="439737"/>
                  </a:moveTo>
                  <a:lnTo>
                    <a:pt x="1892300" y="439737"/>
                  </a:lnTo>
                  <a:lnTo>
                    <a:pt x="1892300" y="0"/>
                  </a:lnTo>
                  <a:lnTo>
                    <a:pt x="0" y="0"/>
                  </a:lnTo>
                  <a:lnTo>
                    <a:pt x="0" y="439737"/>
                  </a:lnTo>
                  <a:close/>
                </a:path>
              </a:pathLst>
            </a:custGeom>
            <a:ln>
              <a:noFill/>
            </a:ln>
            <a:effectLst/>
            <a:scene3d>
              <a:camera prst="orthographicFront">
                <a:rot lat="0" lon="0" rev="0"/>
              </a:camera>
              <a:lightRig rig="contrasting" dir="t">
                <a:rot lat="0" lon="0" rev="7800000"/>
              </a:lightRig>
            </a:scene3d>
            <a:sp3d>
              <a:bevelT w="139700" h="139700"/>
            </a:sp3d>
          </p:spPr>
          <p:style>
            <a:lnRef idx="3">
              <a:schemeClr val="lt1"/>
            </a:lnRef>
            <a:fillRef idx="1">
              <a:schemeClr val="accent6"/>
            </a:fillRef>
            <a:effectRef idx="1">
              <a:schemeClr val="accent6"/>
            </a:effectRef>
            <a:fontRef idx="minor">
              <a:schemeClr val="lt1"/>
            </a:fontRef>
          </p:style>
          <p:txBody>
            <a:bodyPr wrap="square" lIns="0" tIns="0" rIns="0" bIns="0" rtlCol="0" anchor="ctr"/>
            <a:lstStyle/>
            <a:p>
              <a:pPr algn="ctr"/>
              <a:endParaRPr sz="1283" b="1" dirty="0">
                <a:solidFill>
                  <a:schemeClr val="tx1">
                    <a:lumMod val="50000"/>
                    <a:lumOff val="50000"/>
                  </a:schemeClr>
                </a:solidFill>
                <a:cs typeface="B Nazanin" panose="00000400000000000000" pitchFamily="2" charset="-78"/>
              </a:endParaRPr>
            </a:p>
          </p:txBody>
        </p:sp>
      </p:grpSp>
      <p:sp>
        <p:nvSpPr>
          <p:cNvPr id="12" name="Pentagon 11"/>
          <p:cNvSpPr/>
          <p:nvPr/>
        </p:nvSpPr>
        <p:spPr>
          <a:xfrm flipH="1">
            <a:off x="4678788" y="600174"/>
            <a:ext cx="7366853" cy="857796"/>
          </a:xfrm>
          <a:prstGeom prst="homePlate">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2700000" scaled="1"/>
            <a:tileRect/>
          </a:gradFill>
          <a:ln>
            <a:noFill/>
          </a:ln>
          <a:effectLst/>
          <a:scene3d>
            <a:camera prst="orthographicFront">
              <a:rot lat="0" lon="0" rev="0"/>
            </a:camera>
            <a:lightRig rig="contrasting" dir="t">
              <a:rot lat="0" lon="0" rev="7800000"/>
            </a:lightRig>
          </a:scene3d>
          <a:sp3d>
            <a:bevelT w="139700" h="139700"/>
          </a:sp3d>
        </p:spPr>
        <p:style>
          <a:lnRef idx="2">
            <a:schemeClr val="accent6">
              <a:shade val="50000"/>
            </a:schemeClr>
          </a:lnRef>
          <a:fillRef idx="1">
            <a:schemeClr val="accent6"/>
          </a:fillRef>
          <a:effectRef idx="0">
            <a:schemeClr val="accent6"/>
          </a:effectRef>
          <a:fontRef idx="minor">
            <a:schemeClr val="lt1"/>
          </a:fontRef>
        </p:style>
        <p:txBody>
          <a:bodyPr rtlCol="1" anchor="ctr"/>
          <a:lstStyle/>
          <a:p>
            <a:pPr algn="ctr" rtl="1"/>
            <a:r>
              <a:rPr lang="fa-IR" sz="2052" dirty="0">
                <a:solidFill>
                  <a:schemeClr val="tx1"/>
                </a:solidFill>
                <a:latin typeface="Calibri" panose="020F0502020204030204" pitchFamily="34" charset="0"/>
                <a:ea typeface="Calibri" panose="020F0502020204030204" pitchFamily="34" charset="0"/>
                <a:cs typeface="B Titr" panose="00000700000000000000" pitchFamily="2" charset="-78"/>
              </a:rPr>
              <a:t>فرآیند ثبت ویزیت و خدمت پزشکان از طریق پنل توسعه یافته نسخه الکترونیک</a:t>
            </a:r>
            <a:endParaRPr lang="fa-IR" sz="2052" dirty="0">
              <a:solidFill>
                <a:schemeClr val="tx1"/>
              </a:solidFill>
              <a:cs typeface="B Titr" panose="00000700000000000000" pitchFamily="2" charset="-78"/>
            </a:endParaRPr>
          </a:p>
        </p:txBody>
      </p:sp>
      <p:sp>
        <p:nvSpPr>
          <p:cNvPr id="14" name="Subtitle 2"/>
          <p:cNvSpPr txBox="1">
            <a:spLocks/>
          </p:cNvSpPr>
          <p:nvPr/>
        </p:nvSpPr>
        <p:spPr>
          <a:xfrm>
            <a:off x="1551150" y="1767442"/>
            <a:ext cx="9645333" cy="4248363"/>
          </a:xfrm>
          <a:prstGeom prst="rect">
            <a:avLst/>
          </a:prstGeom>
        </p:spPr>
        <p:txBody>
          <a:bodyPr>
            <a:noAutofit/>
          </a:bodyPr>
          <a:lstStyle>
            <a:lvl1pPr marL="356433" indent="-356433" algn="l" defTabSz="1425732" rtl="0" eaLnBrk="1" latinLnBrk="0" hangingPunct="1">
              <a:lnSpc>
                <a:spcPct val="90000"/>
              </a:lnSpc>
              <a:spcBef>
                <a:spcPts val="1559"/>
              </a:spcBef>
              <a:buFont typeface="Arial" panose="020B0604020202020204" pitchFamily="34" charset="0"/>
              <a:buChar char="•"/>
              <a:defRPr sz="4366" kern="1200">
                <a:solidFill>
                  <a:schemeClr val="tx1"/>
                </a:solidFill>
                <a:latin typeface="+mn-lt"/>
                <a:ea typeface="+mn-ea"/>
                <a:cs typeface="+mn-cs"/>
              </a:defRPr>
            </a:lvl1pPr>
            <a:lvl2pPr marL="1069299" indent="-356433" algn="l" defTabSz="1425732" rtl="0" eaLnBrk="1" latinLnBrk="0" hangingPunct="1">
              <a:lnSpc>
                <a:spcPct val="90000"/>
              </a:lnSpc>
              <a:spcBef>
                <a:spcPts val="780"/>
              </a:spcBef>
              <a:buFont typeface="Arial" panose="020B0604020202020204" pitchFamily="34" charset="0"/>
              <a:buChar char="•"/>
              <a:defRPr sz="3742" kern="1200">
                <a:solidFill>
                  <a:schemeClr val="tx1"/>
                </a:solidFill>
                <a:latin typeface="+mn-lt"/>
                <a:ea typeface="+mn-ea"/>
                <a:cs typeface="+mn-cs"/>
              </a:defRPr>
            </a:lvl2pPr>
            <a:lvl3pPr marL="1782166" indent="-356433" algn="l" defTabSz="1425732" rtl="0" eaLnBrk="1" latinLnBrk="0" hangingPunct="1">
              <a:lnSpc>
                <a:spcPct val="90000"/>
              </a:lnSpc>
              <a:spcBef>
                <a:spcPts val="780"/>
              </a:spcBef>
              <a:buFont typeface="Arial" panose="020B0604020202020204" pitchFamily="34" charset="0"/>
              <a:buChar char="•"/>
              <a:defRPr sz="3118" kern="1200">
                <a:solidFill>
                  <a:schemeClr val="tx1"/>
                </a:solidFill>
                <a:latin typeface="+mn-lt"/>
                <a:ea typeface="+mn-ea"/>
                <a:cs typeface="+mn-cs"/>
              </a:defRPr>
            </a:lvl3pPr>
            <a:lvl4pPr marL="2495032"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4pPr>
            <a:lvl5pPr marL="3207898"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5pPr>
            <a:lvl6pPr marL="3920764"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6pPr>
            <a:lvl7pPr marL="4633631"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7pPr>
            <a:lvl8pPr marL="5346497"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8pPr>
            <a:lvl9pPr marL="6059363" indent="-356433" algn="l" defTabSz="1425732" rtl="0" eaLnBrk="1" latinLnBrk="0" hangingPunct="1">
              <a:lnSpc>
                <a:spcPct val="90000"/>
              </a:lnSpc>
              <a:spcBef>
                <a:spcPts val="780"/>
              </a:spcBef>
              <a:buFont typeface="Arial" panose="020B0604020202020204" pitchFamily="34" charset="0"/>
              <a:buChar char="•"/>
              <a:defRPr sz="2807" kern="1200">
                <a:solidFill>
                  <a:schemeClr val="tx1"/>
                </a:solidFill>
                <a:latin typeface="+mn-lt"/>
                <a:ea typeface="+mn-ea"/>
                <a:cs typeface="+mn-cs"/>
              </a:defRPr>
            </a:lvl9pPr>
          </a:lstStyle>
          <a:p>
            <a:pPr marL="0" indent="0" algn="just" rtl="1">
              <a:lnSpc>
                <a:spcPct val="100000"/>
              </a:lnSpc>
              <a:buNone/>
            </a:pPr>
            <a:endParaRPr lang="fa-IR" sz="2052" dirty="0">
              <a:cs typeface="B Mitra" panose="00000400000000000000" pitchFamily="2" charset="-78"/>
            </a:endParaRPr>
          </a:p>
        </p:txBody>
      </p:sp>
      <p:sp>
        <p:nvSpPr>
          <p:cNvPr id="3" name="Content Placeholder 2"/>
          <p:cNvSpPr>
            <a:spLocks noGrp="1"/>
          </p:cNvSpPr>
          <p:nvPr>
            <p:ph idx="1"/>
          </p:nvPr>
        </p:nvSpPr>
        <p:spPr>
          <a:xfrm>
            <a:off x="1013587" y="1663378"/>
            <a:ext cx="10515503" cy="4926491"/>
          </a:xfrm>
        </p:spPr>
        <p:txBody>
          <a:bodyPr>
            <a:normAutofit fontScale="92500" lnSpcReduction="20000"/>
          </a:bodyPr>
          <a:lstStyle/>
          <a:p>
            <a:pPr lvl="1" algn="r" rtl="1" fontAlgn="base">
              <a:lnSpc>
                <a:spcPct val="150000"/>
              </a:lnSpc>
            </a:pPr>
            <a:r>
              <a:rPr lang="fa-IR" sz="2565" dirty="0">
                <a:cs typeface="B Mitra" panose="00000400000000000000" pitchFamily="2" charset="-78"/>
              </a:rPr>
              <a:t>" افزودن حساب کاربری" به پزشک مربوطه و اختصاص دسترسی " ثبت ویزیت و خدمات مطب"</a:t>
            </a:r>
            <a:endParaRPr lang="en-US" sz="2565" dirty="0">
              <a:cs typeface="B Mitra" panose="00000400000000000000" pitchFamily="2" charset="-78"/>
            </a:endParaRPr>
          </a:p>
          <a:p>
            <a:pPr lvl="1" algn="r" rtl="1" fontAlgn="base">
              <a:lnSpc>
                <a:spcPct val="150000"/>
              </a:lnSpc>
            </a:pPr>
            <a:r>
              <a:rPr lang="fa-IR" sz="2565" dirty="0">
                <a:cs typeface="B Mitra" panose="00000400000000000000" pitchFamily="2" charset="-78"/>
              </a:rPr>
              <a:t>کنترل قراردادهای مطب از نظر وجود صندوق‏های طرف قرارداد با مرکز مربوطه به عنوان مثال محدودیت مراجعه بیمه همگانی و اتباع بیگانه به مطب</a:t>
            </a:r>
            <a:endParaRPr lang="en-US" sz="2565" dirty="0">
              <a:cs typeface="B Mitra" panose="00000400000000000000" pitchFamily="2" charset="-78"/>
            </a:endParaRPr>
          </a:p>
          <a:p>
            <a:pPr lvl="1" algn="r" rtl="1" fontAlgn="base">
              <a:lnSpc>
                <a:spcPct val="150000"/>
              </a:lnSpc>
            </a:pPr>
            <a:r>
              <a:rPr lang="fa-IR" sz="2565" dirty="0">
                <a:cs typeface="B Mitra" panose="00000400000000000000" pitchFamily="2" charset="-78"/>
              </a:rPr>
              <a:t>کنترل قراردادهای مطب از نظر وجود بسته‏های خدمت مربوطه </a:t>
            </a:r>
            <a:endParaRPr lang="en-US" sz="2565" dirty="0">
              <a:cs typeface="B Mitra" panose="00000400000000000000" pitchFamily="2" charset="-78"/>
            </a:endParaRPr>
          </a:p>
          <a:p>
            <a:pPr lvl="1" algn="r" rtl="1" fontAlgn="base">
              <a:lnSpc>
                <a:spcPct val="150000"/>
              </a:lnSpc>
            </a:pPr>
            <a:r>
              <a:rPr lang="fa-IR" sz="2565" dirty="0">
                <a:cs typeface="B Mitra" panose="00000400000000000000" pitchFamily="2" charset="-78"/>
              </a:rPr>
              <a:t>کنترل قراردادهای مطب از نظر سقف خدمات</a:t>
            </a:r>
            <a:endParaRPr lang="en-US" sz="2565" dirty="0">
              <a:cs typeface="B Mitra" panose="00000400000000000000" pitchFamily="2" charset="-78"/>
            </a:endParaRPr>
          </a:p>
          <a:p>
            <a:pPr lvl="1" algn="r" rtl="1" fontAlgn="base">
              <a:lnSpc>
                <a:spcPct val="150000"/>
              </a:lnSpc>
            </a:pPr>
            <a:r>
              <a:rPr lang="en-US" sz="2565" dirty="0">
                <a:cs typeface="B Mitra" panose="00000400000000000000" pitchFamily="2" charset="-78"/>
              </a:rPr>
              <a:t> </a:t>
            </a:r>
            <a:r>
              <a:rPr lang="fa-IR" sz="2565" dirty="0">
                <a:cs typeface="B Mitra" panose="00000400000000000000" pitchFamily="2" charset="-78"/>
              </a:rPr>
              <a:t>کنترل قرارداد مطب از نظر حداکثر تعداد کد سماد قابل تولید در هر روز</a:t>
            </a:r>
            <a:endParaRPr lang="en-US" sz="2565" dirty="0">
              <a:cs typeface="B Mitra" panose="00000400000000000000" pitchFamily="2" charset="-78"/>
            </a:endParaRPr>
          </a:p>
          <a:p>
            <a:pPr lvl="1" algn="r" rtl="1" fontAlgn="base">
              <a:lnSpc>
                <a:spcPct val="150000"/>
              </a:lnSpc>
            </a:pPr>
            <a:r>
              <a:rPr lang="fa-IR" sz="2565" dirty="0">
                <a:cs typeface="B Mitra" panose="00000400000000000000" pitchFamily="2" charset="-78"/>
              </a:rPr>
              <a:t>کنترل قراردادهای مطب از نظر تعرفه توافقی برای آن دسته از مراکزی که در سطح استان تعرفه توافقی تنظیم شده است. برای مثال تعرفه پزشکان متخصص بیهوشی که معادل پزشک عمومی در نظر گرفته می شود. </a:t>
            </a:r>
            <a:endParaRPr lang="en-US" sz="2565" dirty="0">
              <a:cs typeface="B Mitra" panose="00000400000000000000" pitchFamily="2" charset="-78"/>
            </a:endParaRPr>
          </a:p>
          <a:p>
            <a:pPr lvl="1" algn="r" rtl="1" fontAlgn="base">
              <a:lnSpc>
                <a:spcPct val="150000"/>
              </a:lnSpc>
            </a:pPr>
            <a:r>
              <a:rPr lang="fa-IR" sz="2565" dirty="0">
                <a:cs typeface="B Mitra" panose="00000400000000000000" pitchFamily="2" charset="-78"/>
              </a:rPr>
              <a:t>کنترل قرارداد مطب از نظر شماره حساب مورد قبول امور مالی </a:t>
            </a:r>
            <a:endParaRPr lang="en-US" sz="2565" dirty="0">
              <a:cs typeface="B Mitra" panose="00000400000000000000" pitchFamily="2" charset="-78"/>
            </a:endParaRPr>
          </a:p>
        </p:txBody>
      </p:sp>
      <p:sp>
        <p:nvSpPr>
          <p:cNvPr id="15" name="Chevron 14"/>
          <p:cNvSpPr/>
          <p:nvPr/>
        </p:nvSpPr>
        <p:spPr>
          <a:xfrm flipH="1">
            <a:off x="2131288" y="625993"/>
            <a:ext cx="2793439" cy="799191"/>
          </a:xfrm>
          <a:prstGeom prst="chevron">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lvl="0" algn="ctr" rtl="1"/>
            <a:r>
              <a:rPr lang="fa-IR" sz="2565" b="1" dirty="0">
                <a:solidFill>
                  <a:schemeClr val="tx1"/>
                </a:solidFill>
                <a:cs typeface="B Mitra" panose="00000400000000000000" pitchFamily="2" charset="-78"/>
              </a:rPr>
              <a:t>پیش نیازها</a:t>
            </a:r>
          </a:p>
        </p:txBody>
      </p:sp>
      <p:sp>
        <p:nvSpPr>
          <p:cNvPr id="5" name="Rectangle 4"/>
          <p:cNvSpPr/>
          <p:nvPr/>
        </p:nvSpPr>
        <p:spPr>
          <a:xfrm>
            <a:off x="1781634" y="1564982"/>
            <a:ext cx="9400986" cy="684418"/>
          </a:xfrm>
          <a:prstGeom prst="rect">
            <a:avLst/>
          </a:prstGeom>
          <a:solidFill>
            <a:schemeClr val="bg1"/>
          </a:solidFill>
        </p:spPr>
        <p:txBody>
          <a:bodyPr wrap="square">
            <a:spAutoFit/>
          </a:bodyPr>
          <a:lstStyle/>
          <a:p>
            <a:pPr lvl="1" algn="r" rtl="1" fontAlgn="base">
              <a:lnSpc>
                <a:spcPct val="150000"/>
              </a:lnSpc>
            </a:pPr>
            <a:r>
              <a:rPr lang="fa-IR" sz="2565" dirty="0">
                <a:solidFill>
                  <a:srgbClr val="FF0000"/>
                </a:solidFill>
                <a:cs typeface="B Mitra" panose="00000400000000000000" pitchFamily="2" charset="-78"/>
              </a:rPr>
              <a:t>" افزودن حساب کاربری" به پزشک مربوطه و اختصاص دسترسی " ثبت </a:t>
            </a:r>
            <a:r>
              <a:rPr lang="fa-IR" sz="2373" dirty="0">
                <a:solidFill>
                  <a:srgbClr val="FF0000"/>
                </a:solidFill>
                <a:cs typeface="B Mitra" panose="00000400000000000000" pitchFamily="2" charset="-78"/>
              </a:rPr>
              <a:t>ویزیت</a:t>
            </a:r>
            <a:r>
              <a:rPr lang="fa-IR" sz="2565" dirty="0">
                <a:solidFill>
                  <a:srgbClr val="FF0000"/>
                </a:solidFill>
                <a:cs typeface="B Mitra" panose="00000400000000000000" pitchFamily="2" charset="-78"/>
              </a:rPr>
              <a:t> و خدمات مطب"</a:t>
            </a:r>
            <a:endParaRPr lang="en-US" sz="2565" dirty="0">
              <a:solidFill>
                <a:srgbClr val="FF0000"/>
              </a:solidFill>
              <a:cs typeface="B Mitra" panose="00000400000000000000" pitchFamily="2" charset="-78"/>
            </a:endParaRPr>
          </a:p>
        </p:txBody>
      </p:sp>
    </p:spTree>
    <p:extLst>
      <p:ext uri="{BB962C8B-B14F-4D97-AF65-F5344CB8AC3E}">
        <p14:creationId xmlns:p14="http://schemas.microsoft.com/office/powerpoint/2010/main" xmlns="" val="24672629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righ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119</TotalTime>
  <Words>1065</Words>
  <Application>Microsoft Office PowerPoint</Application>
  <PresentationFormat>Custom</PresentationFormat>
  <Paragraphs>161</Paragraphs>
  <Slides>17</Slides>
  <Notes>13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Masoume</dc:creator>
  <cp:lastModifiedBy>a-emami</cp:lastModifiedBy>
  <cp:revision>23</cp:revision>
  <dcterms:created xsi:type="dcterms:W3CDTF">2020-03-29T23:53:52Z</dcterms:created>
  <dcterms:modified xsi:type="dcterms:W3CDTF">2020-10-28T04:56:52Z</dcterms:modified>
</cp:coreProperties>
</file>